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9"/>
  </p:notesMasterIdLst>
  <p:sldIdLst>
    <p:sldId id="285" r:id="rId5"/>
    <p:sldId id="258" r:id="rId6"/>
    <p:sldId id="260" r:id="rId7"/>
    <p:sldId id="295" r:id="rId8"/>
  </p:sldIdLst>
  <p:sldSz cx="12192000" cy="6858000"/>
  <p:notesSz cx="6858000" cy="9144000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4CA1"/>
    <a:srgbClr val="D51C29"/>
    <a:srgbClr val="D32F2F"/>
    <a:srgbClr val="2C3E5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19" autoAdjust="0"/>
    <p:restoredTop sz="94434" autoAdjust="0"/>
  </p:normalViewPr>
  <p:slideViewPr>
    <p:cSldViewPr snapToGrid="0" showGuides="1">
      <p:cViewPr varScale="1">
        <p:scale>
          <a:sx n="73" d="100"/>
          <a:sy n="73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013EF-AA46-41D5-93C2-36F7A5EF5D89}" type="datetimeFigureOut">
              <a:rPr lang="zh-CN" altLang="en-US" smtClean="0"/>
              <a:t>2022/9/5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104242-42E4-462F-B9A6-468AC33D61A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36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104242-42E4-462F-B9A6-468AC33D61A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020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9"/>
          <a:stretch/>
        </p:blipFill>
        <p:spPr>
          <a:xfrm>
            <a:off x="7958798" y="3443288"/>
            <a:ext cx="4233201" cy="34147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30" y="233160"/>
            <a:ext cx="2708031" cy="835449"/>
          </a:xfrm>
          <a:prstGeom prst="rect">
            <a:avLst/>
          </a:prstGeom>
        </p:spPr>
      </p:pic>
      <p:sp>
        <p:nvSpPr>
          <p:cNvPr id="4" name="文本框 4"/>
          <p:cNvSpPr txBox="1"/>
          <p:nvPr userDrawn="1"/>
        </p:nvSpPr>
        <p:spPr>
          <a:xfrm>
            <a:off x="4760730" y="1103916"/>
            <a:ext cx="2809295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6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6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6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  <p:pic>
        <p:nvPicPr>
          <p:cNvPr id="6" name="图片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1521978"/>
            <a:ext cx="2213113" cy="2599729"/>
          </a:xfrm>
          <a:prstGeom prst="rect">
            <a:avLst/>
          </a:prstGeom>
        </p:spPr>
      </p:pic>
      <p:pic>
        <p:nvPicPr>
          <p:cNvPr id="7" name="图片 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>
            <a:off x="11313172" y="0"/>
            <a:ext cx="878828" cy="891928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5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88415"/>
            <a:ext cx="4463844" cy="666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60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7925"/>
            <a:ext cx="6096000" cy="5550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69" y="218874"/>
            <a:ext cx="2268720" cy="666951"/>
          </a:xfrm>
          <a:prstGeom prst="rect">
            <a:avLst/>
          </a:prstGeom>
        </p:spPr>
      </p:pic>
      <p:sp>
        <p:nvSpPr>
          <p:cNvPr id="8" name="文本框 4"/>
          <p:cNvSpPr txBox="1"/>
          <p:nvPr userDrawn="1"/>
        </p:nvSpPr>
        <p:spPr>
          <a:xfrm>
            <a:off x="159762" y="885825"/>
            <a:ext cx="256954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1400" b="1" u="sng" dirty="0">
                <a:solidFill>
                  <a:srgbClr val="D51C29"/>
                </a:solidFill>
                <a:latin typeface="Calibri" panose="020F0502020204030204" pitchFamily="34" charset="0"/>
              </a:rPr>
              <a:t>KHOA CÔNG</a:t>
            </a:r>
            <a:r>
              <a:rPr lang="en-US" altLang="zh-CN" sz="1400" b="1" u="sng" baseline="0" dirty="0">
                <a:solidFill>
                  <a:srgbClr val="D51C29"/>
                </a:solidFill>
                <a:latin typeface="Calibri" panose="020F0502020204030204" pitchFamily="34" charset="0"/>
              </a:rPr>
              <a:t> NGHỆ THÔNG TIN</a:t>
            </a:r>
            <a:endParaRPr lang="en-US" altLang="zh-CN" sz="1400" b="1" u="sng" dirty="0">
              <a:solidFill>
                <a:srgbClr val="D51C29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4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581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1698623" y="2746373"/>
            <a:ext cx="2187580" cy="2187580"/>
          </a:xfrm>
          <a:custGeom>
            <a:avLst/>
            <a:gdLst>
              <a:gd name="connsiteX0" fmla="*/ 1093790 w 2187580"/>
              <a:gd name="connsiteY0" fmla="*/ 0 h 2187580"/>
              <a:gd name="connsiteX1" fmla="*/ 2187580 w 2187580"/>
              <a:gd name="connsiteY1" fmla="*/ 1093790 h 2187580"/>
              <a:gd name="connsiteX2" fmla="*/ 1093790 w 2187580"/>
              <a:gd name="connsiteY2" fmla="*/ 2187580 h 2187580"/>
              <a:gd name="connsiteX3" fmla="*/ 0 w 2187580"/>
              <a:gd name="connsiteY3" fmla="*/ 1093790 h 2187580"/>
              <a:gd name="connsiteX4" fmla="*/ 1093790 w 2187580"/>
              <a:gd name="connsiteY4" fmla="*/ 0 h 218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87580" h="2187580">
                <a:moveTo>
                  <a:pt x="1093790" y="0"/>
                </a:moveTo>
                <a:cubicBezTo>
                  <a:pt x="1697874" y="0"/>
                  <a:pt x="2187580" y="489706"/>
                  <a:pt x="2187580" y="1093790"/>
                </a:cubicBezTo>
                <a:cubicBezTo>
                  <a:pt x="2187580" y="1697874"/>
                  <a:pt x="1697874" y="2187580"/>
                  <a:pt x="1093790" y="2187580"/>
                </a:cubicBezTo>
                <a:cubicBezTo>
                  <a:pt x="489706" y="2187580"/>
                  <a:pt x="0" y="1697874"/>
                  <a:pt x="0" y="1093790"/>
                </a:cubicBezTo>
                <a:cubicBezTo>
                  <a:pt x="0" y="489706"/>
                  <a:pt x="489706" y="0"/>
                  <a:pt x="109379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56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54014"/>
            <a:ext cx="10972800" cy="7889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19201"/>
            <a:ext cx="10972800" cy="4911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96038"/>
            <a:ext cx="7416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400800"/>
            <a:ext cx="3860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96038"/>
            <a:ext cx="2844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235902D-3854-4A57-83AB-58363155F0F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5773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557766" cy="1418446"/>
          </a:xfrm>
          <a:prstGeom prst="rect">
            <a:avLst/>
          </a:prstGeom>
        </p:spPr>
      </p:pic>
      <p:sp>
        <p:nvSpPr>
          <p:cNvPr id="3" name="文本框 2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602899" y="6287572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2052700-9C14-40BB-AC4A-3575FEFBB826}" type="slidenum">
              <a:rPr lang="en-US" b="1" smtClean="0">
                <a:latin typeface="Cambria" panose="02040503050406030204" pitchFamily="18" charset="0"/>
              </a:rPr>
              <a:t>‹#›</a:t>
            </a:fld>
            <a:endParaRPr lang="en-US" b="1" dirty="0">
              <a:latin typeface="Cambria" panose="02040503050406030204" pitchFamily="18" charset="0"/>
            </a:endParaRPr>
          </a:p>
        </p:txBody>
      </p:sp>
      <p:cxnSp>
        <p:nvCxnSpPr>
          <p:cNvPr id="5" name="Straight Connector 4"/>
          <p:cNvCxnSpPr/>
          <p:nvPr userDrawn="1"/>
        </p:nvCxnSpPr>
        <p:spPr>
          <a:xfrm flipV="1">
            <a:off x="0" y="6457950"/>
            <a:ext cx="11458575" cy="14288"/>
          </a:xfrm>
          <a:prstGeom prst="line">
            <a:avLst/>
          </a:prstGeom>
          <a:ln w="28575">
            <a:solidFill>
              <a:srgbClr val="D32F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" y="6517929"/>
            <a:ext cx="1003300" cy="294229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025524" y="6517929"/>
            <a:ext cx="2311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D51C29"/>
                </a:solidFill>
                <a:latin typeface="Cambria" panose="02040503050406030204" pitchFamily="18" charset="0"/>
              </a:rPr>
              <a:t>KHOA</a:t>
            </a:r>
            <a:r>
              <a:rPr lang="en-US" sz="1200" b="1" baseline="0" dirty="0">
                <a:solidFill>
                  <a:srgbClr val="D51C29"/>
                </a:solidFill>
                <a:latin typeface="Cambria" panose="02040503050406030204" pitchFamily="18" charset="0"/>
              </a:rPr>
              <a:t> CÔNG NGHỆ THÔNG TIN</a:t>
            </a:r>
            <a:endParaRPr lang="en-US" sz="1200" b="1" dirty="0">
              <a:solidFill>
                <a:srgbClr val="D51C29"/>
              </a:solidFill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4241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3" r:id="rId3"/>
    <p:sldLayoutId id="2147483662" r:id="rId4"/>
    <p:sldLayoutId id="2147483670" r:id="rId5"/>
    <p:sldLayoutId id="2147483671" r:id="rId6"/>
  </p:sldLayoutIdLst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7D9BB3D-6037-4984-B1C9-6EA6F0733901}"/>
              </a:ext>
            </a:extLst>
          </p:cNvPr>
          <p:cNvGrpSpPr/>
          <p:nvPr/>
        </p:nvGrpSpPr>
        <p:grpSpPr>
          <a:xfrm>
            <a:off x="4453455" y="4280731"/>
            <a:ext cx="416937" cy="416934"/>
            <a:chOff x="891974" y="4415843"/>
            <a:chExt cx="450443" cy="450443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9C9DB4BA-54F7-4C0E-AE0C-B1C46DE8FD76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1" name="椭圆 39">
              <a:extLst>
                <a:ext uri="{FF2B5EF4-FFF2-40B4-BE49-F238E27FC236}">
                  <a16:creationId xmlns:a16="http://schemas.microsoft.com/office/drawing/2014/main" id="{A2EF981A-E8A3-4B9C-9705-339D975A808A}"/>
                </a:ext>
              </a:extLst>
            </p:cNvPr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4870393" y="4171991"/>
            <a:ext cx="3698795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GVGD: </a:t>
            </a:r>
          </a:p>
          <a:p>
            <a:pPr marL="342900" indent="-342900">
              <a:buAutoNum type="arabicPeriod"/>
            </a:pP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THS. LÝ THỊ HUYỀN </a:t>
            </a:r>
            <a:r>
              <a:rPr lang="en-US" altLang="zh-CN" b="1" dirty="0" smtClean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CHÂU</a:t>
            </a:r>
          </a:p>
          <a:p>
            <a:pPr marL="342900" indent="-342900">
              <a:buAutoNum type="arabicPeriod"/>
            </a:pPr>
            <a:r>
              <a:rPr lang="en-US" altLang="zh-CN" b="1" dirty="0" smtClean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THS. NGÔ QUỐC HUY</a:t>
            </a:r>
          </a:p>
          <a:p>
            <a:pPr marL="342900" indent="-342900">
              <a:buAutoNum type="arabicPeriod"/>
            </a:pPr>
            <a:r>
              <a:rPr lang="en-US" altLang="zh-CN" b="1" dirty="0" smtClean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  <a:ea typeface="+mj-ea"/>
              </a:rPr>
              <a:t>THS. NGUYỄN THỊ QUYÊN</a:t>
            </a:r>
            <a:endParaRPr lang="en-US" altLang="zh-CN" b="1" dirty="0">
              <a:solidFill>
                <a:schemeClr val="bg2">
                  <a:lumMod val="50000"/>
                </a:schemeClr>
              </a:solidFill>
              <a:latin typeface="Cambria" panose="02040503050406030204" pitchFamily="18" charset="0"/>
              <a:ea typeface="+mj-ea"/>
            </a:endParaRPr>
          </a:p>
        </p:txBody>
      </p:sp>
      <p:pic>
        <p:nvPicPr>
          <p:cNvPr id="18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74606A9D-B362-448E-BAAC-A60B438E8D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3425"/>
            <a:ext cx="609600" cy="609600"/>
          </a:xfrm>
          <a:prstGeom prst="rect">
            <a:avLst/>
          </a:prstGeom>
        </p:spPr>
      </p:pic>
      <p:grpSp>
        <p:nvGrpSpPr>
          <p:cNvPr id="14" name="组合 12">
            <a:extLst>
              <a:ext uri="{FF2B5EF4-FFF2-40B4-BE49-F238E27FC236}">
                <a16:creationId xmlns:a16="http://schemas.microsoft.com/office/drawing/2014/main" id="{A6373AAE-0444-45F1-A55E-2836D8D88CFA}"/>
              </a:ext>
            </a:extLst>
          </p:cNvPr>
          <p:cNvGrpSpPr/>
          <p:nvPr/>
        </p:nvGrpSpPr>
        <p:grpSpPr>
          <a:xfrm>
            <a:off x="4453456" y="5473773"/>
            <a:ext cx="416937" cy="416934"/>
            <a:chOff x="891974" y="4415843"/>
            <a:chExt cx="450443" cy="450443"/>
          </a:xfrm>
        </p:grpSpPr>
        <p:sp>
          <p:nvSpPr>
            <p:cNvPr id="15" name="椭圆 13">
              <a:extLst>
                <a:ext uri="{FF2B5EF4-FFF2-40B4-BE49-F238E27FC236}">
                  <a16:creationId xmlns:a16="http://schemas.microsoft.com/office/drawing/2014/main" id="{CDAA027D-F144-4D14-B4A5-F6916DF57A23}"/>
                </a:ext>
              </a:extLst>
            </p:cNvPr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6" name="椭圆 44">
              <a:extLst>
                <a:ext uri="{FF2B5EF4-FFF2-40B4-BE49-F238E27FC236}">
                  <a16:creationId xmlns:a16="http://schemas.microsoft.com/office/drawing/2014/main" id="{92A36B17-D0F9-46AC-BA69-068766D94A9C}"/>
                </a:ext>
              </a:extLst>
            </p:cNvPr>
            <p:cNvSpPr/>
            <p:nvPr/>
          </p:nvSpPr>
          <p:spPr>
            <a:xfrm>
              <a:off x="978196" y="4510710"/>
              <a:ext cx="278000" cy="260708"/>
            </a:xfrm>
            <a:custGeom>
              <a:avLst/>
              <a:gdLst>
                <a:gd name="connsiteX0" fmla="*/ 249749 w 331788"/>
                <a:gd name="connsiteY0" fmla="*/ 163513 h 311151"/>
                <a:gd name="connsiteX1" fmla="*/ 243291 w 331788"/>
                <a:gd name="connsiteY1" fmla="*/ 171424 h 311151"/>
                <a:gd name="connsiteX2" fmla="*/ 243291 w 331788"/>
                <a:gd name="connsiteY2" fmla="*/ 218888 h 311151"/>
                <a:gd name="connsiteX3" fmla="*/ 238125 w 331788"/>
                <a:gd name="connsiteY3" fmla="*/ 229435 h 311151"/>
                <a:gd name="connsiteX4" fmla="*/ 249749 w 331788"/>
                <a:gd name="connsiteY4" fmla="*/ 241301 h 311151"/>
                <a:gd name="connsiteX5" fmla="*/ 260081 w 331788"/>
                <a:gd name="connsiteY5" fmla="*/ 236027 h 311151"/>
                <a:gd name="connsiteX6" fmla="*/ 288495 w 331788"/>
                <a:gd name="connsiteY6" fmla="*/ 236027 h 311151"/>
                <a:gd name="connsiteX7" fmla="*/ 307868 w 331788"/>
                <a:gd name="connsiteY7" fmla="*/ 236027 h 311151"/>
                <a:gd name="connsiteX8" fmla="*/ 314325 w 331788"/>
                <a:gd name="connsiteY8" fmla="*/ 229435 h 311151"/>
                <a:gd name="connsiteX9" fmla="*/ 307868 w 331788"/>
                <a:gd name="connsiteY9" fmla="*/ 221525 h 311151"/>
                <a:gd name="connsiteX10" fmla="*/ 260081 w 331788"/>
                <a:gd name="connsiteY10" fmla="*/ 221525 h 311151"/>
                <a:gd name="connsiteX11" fmla="*/ 257498 w 331788"/>
                <a:gd name="connsiteY11" fmla="*/ 218888 h 311151"/>
                <a:gd name="connsiteX12" fmla="*/ 257498 w 331788"/>
                <a:gd name="connsiteY12" fmla="*/ 171424 h 311151"/>
                <a:gd name="connsiteX13" fmla="*/ 249749 w 331788"/>
                <a:gd name="connsiteY13" fmla="*/ 163513 h 311151"/>
                <a:gd name="connsiteX14" fmla="*/ 250178 w 331788"/>
                <a:gd name="connsiteY14" fmla="*/ 147638 h 311151"/>
                <a:gd name="connsiteX15" fmla="*/ 289040 w 331788"/>
                <a:gd name="connsiteY15" fmla="*/ 158020 h 311151"/>
                <a:gd name="connsiteX16" fmla="*/ 331788 w 331788"/>
                <a:gd name="connsiteY16" fmla="*/ 229395 h 311151"/>
                <a:gd name="connsiteX17" fmla="*/ 250178 w 331788"/>
                <a:gd name="connsiteY17" fmla="*/ 311151 h 311151"/>
                <a:gd name="connsiteX18" fmla="*/ 175044 w 331788"/>
                <a:gd name="connsiteY18" fmla="*/ 260540 h 311151"/>
                <a:gd name="connsiteX19" fmla="*/ 169863 w 331788"/>
                <a:gd name="connsiteY19" fmla="*/ 229395 h 311151"/>
                <a:gd name="connsiteX20" fmla="*/ 250178 w 331788"/>
                <a:gd name="connsiteY20" fmla="*/ 147638 h 311151"/>
                <a:gd name="connsiteX21" fmla="*/ 22336 w 331788"/>
                <a:gd name="connsiteY21" fmla="*/ 44450 h 311151"/>
                <a:gd name="connsiteX22" fmla="*/ 15875 w 331788"/>
                <a:gd name="connsiteY22" fmla="*/ 49630 h 311151"/>
                <a:gd name="connsiteX23" fmla="*/ 15875 w 331788"/>
                <a:gd name="connsiteY23" fmla="*/ 93663 h 311151"/>
                <a:gd name="connsiteX24" fmla="*/ 273050 w 331788"/>
                <a:gd name="connsiteY24" fmla="*/ 93663 h 311151"/>
                <a:gd name="connsiteX25" fmla="*/ 273050 w 331788"/>
                <a:gd name="connsiteY25" fmla="*/ 49630 h 311151"/>
                <a:gd name="connsiteX26" fmla="*/ 267881 w 331788"/>
                <a:gd name="connsiteY26" fmla="*/ 44450 h 311151"/>
                <a:gd name="connsiteX27" fmla="*/ 245911 w 331788"/>
                <a:gd name="connsiteY27" fmla="*/ 44450 h 311151"/>
                <a:gd name="connsiteX28" fmla="*/ 245911 w 331788"/>
                <a:gd name="connsiteY28" fmla="*/ 53515 h 311151"/>
                <a:gd name="connsiteX29" fmla="*/ 231695 w 331788"/>
                <a:gd name="connsiteY29" fmla="*/ 67761 h 311151"/>
                <a:gd name="connsiteX30" fmla="*/ 212310 w 331788"/>
                <a:gd name="connsiteY30" fmla="*/ 67761 h 311151"/>
                <a:gd name="connsiteX31" fmla="*/ 198094 w 331788"/>
                <a:gd name="connsiteY31" fmla="*/ 53515 h 311151"/>
                <a:gd name="connsiteX32" fmla="*/ 198094 w 331788"/>
                <a:gd name="connsiteY32" fmla="*/ 44450 h 311151"/>
                <a:gd name="connsiteX33" fmla="*/ 168370 w 331788"/>
                <a:gd name="connsiteY33" fmla="*/ 44450 h 311151"/>
                <a:gd name="connsiteX34" fmla="*/ 168370 w 331788"/>
                <a:gd name="connsiteY34" fmla="*/ 53515 h 311151"/>
                <a:gd name="connsiteX35" fmla="*/ 154155 w 331788"/>
                <a:gd name="connsiteY35" fmla="*/ 67761 h 311151"/>
                <a:gd name="connsiteX36" fmla="*/ 134770 w 331788"/>
                <a:gd name="connsiteY36" fmla="*/ 67761 h 311151"/>
                <a:gd name="connsiteX37" fmla="*/ 120554 w 331788"/>
                <a:gd name="connsiteY37" fmla="*/ 53515 h 311151"/>
                <a:gd name="connsiteX38" fmla="*/ 120554 w 331788"/>
                <a:gd name="connsiteY38" fmla="*/ 44450 h 311151"/>
                <a:gd name="connsiteX39" fmla="*/ 92123 w 331788"/>
                <a:gd name="connsiteY39" fmla="*/ 44450 h 311151"/>
                <a:gd name="connsiteX40" fmla="*/ 92123 w 331788"/>
                <a:gd name="connsiteY40" fmla="*/ 53515 h 311151"/>
                <a:gd name="connsiteX41" fmla="*/ 77907 w 331788"/>
                <a:gd name="connsiteY41" fmla="*/ 67761 h 311151"/>
                <a:gd name="connsiteX42" fmla="*/ 58522 w 331788"/>
                <a:gd name="connsiteY42" fmla="*/ 67761 h 311151"/>
                <a:gd name="connsiteX43" fmla="*/ 44306 w 331788"/>
                <a:gd name="connsiteY43" fmla="*/ 53515 h 311151"/>
                <a:gd name="connsiteX44" fmla="*/ 44306 w 331788"/>
                <a:gd name="connsiteY44" fmla="*/ 44450 h 311151"/>
                <a:gd name="connsiteX45" fmla="*/ 22336 w 331788"/>
                <a:gd name="connsiteY45" fmla="*/ 44450 h 311151"/>
                <a:gd name="connsiteX46" fmla="*/ 58303 w 331788"/>
                <a:gd name="connsiteY46" fmla="*/ 0 h 311151"/>
                <a:gd name="connsiteX47" fmla="*/ 77737 w 331788"/>
                <a:gd name="connsiteY47" fmla="*/ 0 h 311151"/>
                <a:gd name="connsiteX48" fmla="*/ 91989 w 331788"/>
                <a:gd name="connsiteY48" fmla="*/ 14248 h 311151"/>
                <a:gd name="connsiteX49" fmla="*/ 91989 w 331788"/>
                <a:gd name="connsiteY49" fmla="*/ 29791 h 311151"/>
                <a:gd name="connsiteX50" fmla="*/ 120493 w 331788"/>
                <a:gd name="connsiteY50" fmla="*/ 29791 h 311151"/>
                <a:gd name="connsiteX51" fmla="*/ 120493 w 331788"/>
                <a:gd name="connsiteY51" fmla="*/ 14248 h 311151"/>
                <a:gd name="connsiteX52" fmla="*/ 134745 w 331788"/>
                <a:gd name="connsiteY52" fmla="*/ 0 h 311151"/>
                <a:gd name="connsiteX53" fmla="*/ 154179 w 331788"/>
                <a:gd name="connsiteY53" fmla="*/ 0 h 311151"/>
                <a:gd name="connsiteX54" fmla="*/ 168431 w 331788"/>
                <a:gd name="connsiteY54" fmla="*/ 14248 h 311151"/>
                <a:gd name="connsiteX55" fmla="*/ 168431 w 331788"/>
                <a:gd name="connsiteY55" fmla="*/ 29791 h 311151"/>
                <a:gd name="connsiteX56" fmla="*/ 198231 w 331788"/>
                <a:gd name="connsiteY56" fmla="*/ 29791 h 311151"/>
                <a:gd name="connsiteX57" fmla="*/ 198231 w 331788"/>
                <a:gd name="connsiteY57" fmla="*/ 14248 h 311151"/>
                <a:gd name="connsiteX58" fmla="*/ 212483 w 331788"/>
                <a:gd name="connsiteY58" fmla="*/ 0 h 311151"/>
                <a:gd name="connsiteX59" fmla="*/ 231917 w 331788"/>
                <a:gd name="connsiteY59" fmla="*/ 0 h 311151"/>
                <a:gd name="connsiteX60" fmla="*/ 246170 w 331788"/>
                <a:gd name="connsiteY60" fmla="*/ 14248 h 311151"/>
                <a:gd name="connsiteX61" fmla="*/ 246170 w 331788"/>
                <a:gd name="connsiteY61" fmla="*/ 29791 h 311151"/>
                <a:gd name="connsiteX62" fmla="*/ 268195 w 331788"/>
                <a:gd name="connsiteY62" fmla="*/ 29791 h 311151"/>
                <a:gd name="connsiteX63" fmla="*/ 288925 w 331788"/>
                <a:gd name="connsiteY63" fmla="*/ 50516 h 311151"/>
                <a:gd name="connsiteX64" fmla="*/ 288925 w 331788"/>
                <a:gd name="connsiteY64" fmla="*/ 146366 h 311151"/>
                <a:gd name="connsiteX65" fmla="*/ 286334 w 331788"/>
                <a:gd name="connsiteY65" fmla="*/ 143775 h 311151"/>
                <a:gd name="connsiteX66" fmla="*/ 250056 w 331788"/>
                <a:gd name="connsiteY66" fmla="*/ 137299 h 311151"/>
                <a:gd name="connsiteX67" fmla="*/ 215074 w 331788"/>
                <a:gd name="connsiteY67" fmla="*/ 143775 h 311151"/>
                <a:gd name="connsiteX68" fmla="*/ 185275 w 331788"/>
                <a:gd name="connsiteY68" fmla="*/ 164500 h 311151"/>
                <a:gd name="connsiteX69" fmla="*/ 165840 w 331788"/>
                <a:gd name="connsiteY69" fmla="*/ 192996 h 311151"/>
                <a:gd name="connsiteX70" fmla="*/ 158066 w 331788"/>
                <a:gd name="connsiteY70" fmla="*/ 229264 h 311151"/>
                <a:gd name="connsiteX71" fmla="*/ 163249 w 331788"/>
                <a:gd name="connsiteY71" fmla="*/ 260350 h 311151"/>
                <a:gd name="connsiteX72" fmla="*/ 22025 w 331788"/>
                <a:gd name="connsiteY72" fmla="*/ 260350 h 311151"/>
                <a:gd name="connsiteX73" fmla="*/ 0 w 331788"/>
                <a:gd name="connsiteY73" fmla="*/ 238330 h 311151"/>
                <a:gd name="connsiteX74" fmla="*/ 0 w 331788"/>
                <a:gd name="connsiteY74" fmla="*/ 50516 h 311151"/>
                <a:gd name="connsiteX75" fmla="*/ 22025 w 331788"/>
                <a:gd name="connsiteY75" fmla="*/ 29791 h 311151"/>
                <a:gd name="connsiteX76" fmla="*/ 44051 w 331788"/>
                <a:gd name="connsiteY76" fmla="*/ 29791 h 311151"/>
                <a:gd name="connsiteX77" fmla="*/ 44051 w 331788"/>
                <a:gd name="connsiteY77" fmla="*/ 14248 h 311151"/>
                <a:gd name="connsiteX78" fmla="*/ 58303 w 331788"/>
                <a:gd name="connsiteY78" fmla="*/ 0 h 311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1788" h="311151">
                  <a:moveTo>
                    <a:pt x="249749" y="163513"/>
                  </a:moveTo>
                  <a:cubicBezTo>
                    <a:pt x="245874" y="163513"/>
                    <a:pt x="243291" y="167468"/>
                    <a:pt x="243291" y="171424"/>
                  </a:cubicBezTo>
                  <a:cubicBezTo>
                    <a:pt x="243291" y="171424"/>
                    <a:pt x="243291" y="171424"/>
                    <a:pt x="243291" y="218888"/>
                  </a:cubicBezTo>
                  <a:cubicBezTo>
                    <a:pt x="239417" y="221525"/>
                    <a:pt x="238125" y="225480"/>
                    <a:pt x="238125" y="229435"/>
                  </a:cubicBezTo>
                  <a:cubicBezTo>
                    <a:pt x="238125" y="236027"/>
                    <a:pt x="243291" y="241301"/>
                    <a:pt x="249749" y="241301"/>
                  </a:cubicBezTo>
                  <a:cubicBezTo>
                    <a:pt x="253624" y="241301"/>
                    <a:pt x="257498" y="239983"/>
                    <a:pt x="260081" y="236027"/>
                  </a:cubicBezTo>
                  <a:cubicBezTo>
                    <a:pt x="260081" y="236027"/>
                    <a:pt x="260081" y="236027"/>
                    <a:pt x="288495" y="236027"/>
                  </a:cubicBezTo>
                  <a:lnTo>
                    <a:pt x="307868" y="236027"/>
                  </a:lnTo>
                  <a:cubicBezTo>
                    <a:pt x="311742" y="236027"/>
                    <a:pt x="314325" y="233390"/>
                    <a:pt x="314325" y="229435"/>
                  </a:cubicBezTo>
                  <a:cubicBezTo>
                    <a:pt x="314325" y="225480"/>
                    <a:pt x="311742" y="221525"/>
                    <a:pt x="307868" y="221525"/>
                  </a:cubicBezTo>
                  <a:cubicBezTo>
                    <a:pt x="307868" y="221525"/>
                    <a:pt x="307868" y="221525"/>
                    <a:pt x="260081" y="221525"/>
                  </a:cubicBezTo>
                  <a:cubicBezTo>
                    <a:pt x="258790" y="221525"/>
                    <a:pt x="257498" y="220206"/>
                    <a:pt x="257498" y="218888"/>
                  </a:cubicBezTo>
                  <a:cubicBezTo>
                    <a:pt x="257498" y="218888"/>
                    <a:pt x="257498" y="218888"/>
                    <a:pt x="257498" y="171424"/>
                  </a:cubicBezTo>
                  <a:cubicBezTo>
                    <a:pt x="257498" y="167468"/>
                    <a:pt x="253624" y="163513"/>
                    <a:pt x="249749" y="163513"/>
                  </a:cubicBezTo>
                  <a:close/>
                  <a:moveTo>
                    <a:pt x="250178" y="147638"/>
                  </a:moveTo>
                  <a:cubicBezTo>
                    <a:pt x="264427" y="147638"/>
                    <a:pt x="277381" y="151531"/>
                    <a:pt x="289040" y="158020"/>
                  </a:cubicBezTo>
                  <a:cubicBezTo>
                    <a:pt x="314948" y="172295"/>
                    <a:pt x="331788" y="198249"/>
                    <a:pt x="331788" y="229395"/>
                  </a:cubicBezTo>
                  <a:cubicBezTo>
                    <a:pt x="331788" y="274815"/>
                    <a:pt x="295517" y="311151"/>
                    <a:pt x="250178" y="311151"/>
                  </a:cubicBezTo>
                  <a:cubicBezTo>
                    <a:pt x="216497" y="311151"/>
                    <a:pt x="186703" y="289090"/>
                    <a:pt x="175044" y="260540"/>
                  </a:cubicBezTo>
                  <a:cubicBezTo>
                    <a:pt x="171158" y="250158"/>
                    <a:pt x="169863" y="239776"/>
                    <a:pt x="169863" y="229395"/>
                  </a:cubicBezTo>
                  <a:cubicBezTo>
                    <a:pt x="169863" y="183974"/>
                    <a:pt x="206134" y="147638"/>
                    <a:pt x="250178" y="147638"/>
                  </a:cubicBezTo>
                  <a:close/>
                  <a:moveTo>
                    <a:pt x="22336" y="44450"/>
                  </a:moveTo>
                  <a:cubicBezTo>
                    <a:pt x="18459" y="44450"/>
                    <a:pt x="15875" y="47040"/>
                    <a:pt x="15875" y="49630"/>
                  </a:cubicBezTo>
                  <a:lnTo>
                    <a:pt x="15875" y="93663"/>
                  </a:lnTo>
                  <a:cubicBezTo>
                    <a:pt x="15875" y="93663"/>
                    <a:pt x="15875" y="93663"/>
                    <a:pt x="273050" y="93663"/>
                  </a:cubicBezTo>
                  <a:cubicBezTo>
                    <a:pt x="273050" y="93663"/>
                    <a:pt x="273050" y="93663"/>
                    <a:pt x="273050" y="49630"/>
                  </a:cubicBezTo>
                  <a:cubicBezTo>
                    <a:pt x="273050" y="47040"/>
                    <a:pt x="270466" y="44450"/>
                    <a:pt x="267881" y="44450"/>
                  </a:cubicBezTo>
                  <a:cubicBezTo>
                    <a:pt x="267881" y="44450"/>
                    <a:pt x="267881" y="44450"/>
                    <a:pt x="245911" y="44450"/>
                  </a:cubicBezTo>
                  <a:cubicBezTo>
                    <a:pt x="245911" y="44450"/>
                    <a:pt x="245911" y="44450"/>
                    <a:pt x="245911" y="53515"/>
                  </a:cubicBezTo>
                  <a:cubicBezTo>
                    <a:pt x="245911" y="61286"/>
                    <a:pt x="239449" y="67761"/>
                    <a:pt x="231695" y="67761"/>
                  </a:cubicBezTo>
                  <a:cubicBezTo>
                    <a:pt x="231695" y="67761"/>
                    <a:pt x="231695" y="67761"/>
                    <a:pt x="212310" y="67761"/>
                  </a:cubicBezTo>
                  <a:cubicBezTo>
                    <a:pt x="204556" y="67761"/>
                    <a:pt x="198094" y="61286"/>
                    <a:pt x="198094" y="53515"/>
                  </a:cubicBezTo>
                  <a:cubicBezTo>
                    <a:pt x="198094" y="53515"/>
                    <a:pt x="198094" y="53515"/>
                    <a:pt x="198094" y="44450"/>
                  </a:cubicBezTo>
                  <a:cubicBezTo>
                    <a:pt x="198094" y="44450"/>
                    <a:pt x="198094" y="44450"/>
                    <a:pt x="168370" y="44450"/>
                  </a:cubicBezTo>
                  <a:cubicBezTo>
                    <a:pt x="168370" y="44450"/>
                    <a:pt x="168370" y="44450"/>
                    <a:pt x="168370" y="53515"/>
                  </a:cubicBezTo>
                  <a:cubicBezTo>
                    <a:pt x="168370" y="61286"/>
                    <a:pt x="161909" y="67761"/>
                    <a:pt x="154155" y="67761"/>
                  </a:cubicBezTo>
                  <a:cubicBezTo>
                    <a:pt x="154155" y="67761"/>
                    <a:pt x="154155" y="67761"/>
                    <a:pt x="134770" y="67761"/>
                  </a:cubicBezTo>
                  <a:cubicBezTo>
                    <a:pt x="127016" y="67761"/>
                    <a:pt x="120554" y="61286"/>
                    <a:pt x="120554" y="53515"/>
                  </a:cubicBezTo>
                  <a:cubicBezTo>
                    <a:pt x="120554" y="53515"/>
                    <a:pt x="120554" y="53515"/>
                    <a:pt x="120554" y="44450"/>
                  </a:cubicBezTo>
                  <a:cubicBezTo>
                    <a:pt x="120554" y="44450"/>
                    <a:pt x="120554" y="44450"/>
                    <a:pt x="92123" y="44450"/>
                  </a:cubicBezTo>
                  <a:cubicBezTo>
                    <a:pt x="92123" y="44450"/>
                    <a:pt x="92123" y="44450"/>
                    <a:pt x="92123" y="53515"/>
                  </a:cubicBezTo>
                  <a:cubicBezTo>
                    <a:pt x="92123" y="61286"/>
                    <a:pt x="85661" y="67761"/>
                    <a:pt x="77907" y="67761"/>
                  </a:cubicBezTo>
                  <a:cubicBezTo>
                    <a:pt x="77907" y="67761"/>
                    <a:pt x="77907" y="67761"/>
                    <a:pt x="58522" y="67761"/>
                  </a:cubicBezTo>
                  <a:cubicBezTo>
                    <a:pt x="50768" y="67761"/>
                    <a:pt x="44306" y="61286"/>
                    <a:pt x="44306" y="53515"/>
                  </a:cubicBezTo>
                  <a:cubicBezTo>
                    <a:pt x="44306" y="53515"/>
                    <a:pt x="44306" y="53515"/>
                    <a:pt x="44306" y="44450"/>
                  </a:cubicBezTo>
                  <a:cubicBezTo>
                    <a:pt x="44306" y="44450"/>
                    <a:pt x="44306" y="44450"/>
                    <a:pt x="22336" y="44450"/>
                  </a:cubicBezTo>
                  <a:close/>
                  <a:moveTo>
                    <a:pt x="58303" y="0"/>
                  </a:moveTo>
                  <a:cubicBezTo>
                    <a:pt x="58303" y="0"/>
                    <a:pt x="58303" y="0"/>
                    <a:pt x="77737" y="0"/>
                  </a:cubicBezTo>
                  <a:cubicBezTo>
                    <a:pt x="85511" y="0"/>
                    <a:pt x="91989" y="6476"/>
                    <a:pt x="91989" y="14248"/>
                  </a:cubicBezTo>
                  <a:cubicBezTo>
                    <a:pt x="91989" y="14248"/>
                    <a:pt x="91989" y="14248"/>
                    <a:pt x="91989" y="29791"/>
                  </a:cubicBezTo>
                  <a:cubicBezTo>
                    <a:pt x="91989" y="29791"/>
                    <a:pt x="91989" y="29791"/>
                    <a:pt x="120493" y="29791"/>
                  </a:cubicBezTo>
                  <a:cubicBezTo>
                    <a:pt x="120493" y="29791"/>
                    <a:pt x="120493" y="29791"/>
                    <a:pt x="120493" y="14248"/>
                  </a:cubicBezTo>
                  <a:cubicBezTo>
                    <a:pt x="120493" y="6476"/>
                    <a:pt x="126971" y="0"/>
                    <a:pt x="134745" y="0"/>
                  </a:cubicBezTo>
                  <a:cubicBezTo>
                    <a:pt x="134745" y="0"/>
                    <a:pt x="134745" y="0"/>
                    <a:pt x="154179" y="0"/>
                  </a:cubicBezTo>
                  <a:cubicBezTo>
                    <a:pt x="161953" y="0"/>
                    <a:pt x="168431" y="6476"/>
                    <a:pt x="168431" y="14248"/>
                  </a:cubicBezTo>
                  <a:cubicBezTo>
                    <a:pt x="168431" y="14248"/>
                    <a:pt x="168431" y="14248"/>
                    <a:pt x="168431" y="29791"/>
                  </a:cubicBezTo>
                  <a:cubicBezTo>
                    <a:pt x="168431" y="29791"/>
                    <a:pt x="168431" y="29791"/>
                    <a:pt x="198231" y="29791"/>
                  </a:cubicBezTo>
                  <a:cubicBezTo>
                    <a:pt x="198231" y="29791"/>
                    <a:pt x="198231" y="29791"/>
                    <a:pt x="198231" y="14248"/>
                  </a:cubicBezTo>
                  <a:cubicBezTo>
                    <a:pt x="198231" y="6476"/>
                    <a:pt x="204709" y="0"/>
                    <a:pt x="212483" y="0"/>
                  </a:cubicBezTo>
                  <a:cubicBezTo>
                    <a:pt x="212483" y="0"/>
                    <a:pt x="212483" y="0"/>
                    <a:pt x="231917" y="0"/>
                  </a:cubicBezTo>
                  <a:cubicBezTo>
                    <a:pt x="239691" y="0"/>
                    <a:pt x="246170" y="6476"/>
                    <a:pt x="246170" y="14248"/>
                  </a:cubicBezTo>
                  <a:cubicBezTo>
                    <a:pt x="246170" y="14248"/>
                    <a:pt x="246170" y="14248"/>
                    <a:pt x="246170" y="29791"/>
                  </a:cubicBezTo>
                  <a:cubicBezTo>
                    <a:pt x="246170" y="29791"/>
                    <a:pt x="246170" y="29791"/>
                    <a:pt x="268195" y="29791"/>
                  </a:cubicBezTo>
                  <a:cubicBezTo>
                    <a:pt x="279856" y="29791"/>
                    <a:pt x="288925" y="38858"/>
                    <a:pt x="288925" y="50516"/>
                  </a:cubicBezTo>
                  <a:cubicBezTo>
                    <a:pt x="288925" y="50516"/>
                    <a:pt x="288925" y="50516"/>
                    <a:pt x="288925" y="146366"/>
                  </a:cubicBezTo>
                  <a:cubicBezTo>
                    <a:pt x="288925" y="145071"/>
                    <a:pt x="287630" y="145071"/>
                    <a:pt x="286334" y="143775"/>
                  </a:cubicBezTo>
                  <a:cubicBezTo>
                    <a:pt x="274673" y="139889"/>
                    <a:pt x="263013" y="137299"/>
                    <a:pt x="250056" y="137299"/>
                  </a:cubicBezTo>
                  <a:cubicBezTo>
                    <a:pt x="238396" y="137299"/>
                    <a:pt x="225439" y="139889"/>
                    <a:pt x="215074" y="143775"/>
                  </a:cubicBezTo>
                  <a:cubicBezTo>
                    <a:pt x="203413" y="148956"/>
                    <a:pt x="194344" y="155433"/>
                    <a:pt x="185275" y="164500"/>
                  </a:cubicBezTo>
                  <a:cubicBezTo>
                    <a:pt x="177501" y="172272"/>
                    <a:pt x="169727" y="182634"/>
                    <a:pt x="165840" y="192996"/>
                  </a:cubicBezTo>
                  <a:cubicBezTo>
                    <a:pt x="160658" y="204653"/>
                    <a:pt x="158066" y="216311"/>
                    <a:pt x="158066" y="229264"/>
                  </a:cubicBezTo>
                  <a:cubicBezTo>
                    <a:pt x="158066" y="239626"/>
                    <a:pt x="160658" y="249988"/>
                    <a:pt x="163249" y="260350"/>
                  </a:cubicBezTo>
                  <a:cubicBezTo>
                    <a:pt x="163249" y="260350"/>
                    <a:pt x="163249" y="260350"/>
                    <a:pt x="22025" y="260350"/>
                  </a:cubicBezTo>
                  <a:cubicBezTo>
                    <a:pt x="9069" y="260350"/>
                    <a:pt x="0" y="249988"/>
                    <a:pt x="0" y="238330"/>
                  </a:cubicBezTo>
                  <a:cubicBezTo>
                    <a:pt x="0" y="238330"/>
                    <a:pt x="0" y="238330"/>
                    <a:pt x="0" y="50516"/>
                  </a:cubicBezTo>
                  <a:cubicBezTo>
                    <a:pt x="0" y="38858"/>
                    <a:pt x="9069" y="29791"/>
                    <a:pt x="22025" y="29791"/>
                  </a:cubicBezTo>
                  <a:cubicBezTo>
                    <a:pt x="22025" y="29791"/>
                    <a:pt x="22025" y="29791"/>
                    <a:pt x="44051" y="29791"/>
                  </a:cubicBezTo>
                  <a:cubicBezTo>
                    <a:pt x="44051" y="29791"/>
                    <a:pt x="44051" y="29791"/>
                    <a:pt x="44051" y="14248"/>
                  </a:cubicBezTo>
                  <a:cubicBezTo>
                    <a:pt x="44051" y="6476"/>
                    <a:pt x="50529" y="0"/>
                    <a:pt x="583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7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20783" y="5498398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HỌC KỲ </a:t>
            </a:r>
            <a:r>
              <a:rPr lang="en-US" altLang="zh-CN" b="1" dirty="0" smtClean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I 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– NĂM HỌC </a:t>
            </a:r>
            <a:r>
              <a:rPr lang="en-US" altLang="zh-CN" b="1" dirty="0" smtClean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2022-2023</a:t>
            </a:r>
            <a:endParaRPr lang="en-US" altLang="zh-CN" b="1" dirty="0">
              <a:solidFill>
                <a:schemeClr val="bg2">
                  <a:lumMod val="50000"/>
                </a:schemeClr>
              </a:solidFill>
              <a:latin typeface="Cambria" panose="02040503050406030204" pitchFamily="18" charset="0"/>
            </a:endParaRPr>
          </a:p>
        </p:txBody>
      </p:sp>
      <p:sp>
        <p:nvSpPr>
          <p:cNvPr id="20" name="椭圆 13">
            <a:extLst>
              <a:ext uri="{FF2B5EF4-FFF2-40B4-BE49-F238E27FC236}">
                <a16:creationId xmlns:a16="http://schemas.microsoft.com/office/drawing/2014/main" id="{CDAA027D-F144-4D14-B4A5-F6916DF57A23}"/>
              </a:ext>
            </a:extLst>
          </p:cNvPr>
          <p:cNvSpPr/>
          <p:nvPr/>
        </p:nvSpPr>
        <p:spPr>
          <a:xfrm>
            <a:off x="4453456" y="6085903"/>
            <a:ext cx="416937" cy="416934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2" name="椭圆 11"/>
          <p:cNvSpPr/>
          <p:nvPr/>
        </p:nvSpPr>
        <p:spPr>
          <a:xfrm>
            <a:off x="4547018" y="6175611"/>
            <a:ext cx="229812" cy="237518"/>
          </a:xfrm>
          <a:custGeom>
            <a:avLst/>
            <a:gdLst>
              <a:gd name="connsiteX0" fmla="*/ 145025 w 331788"/>
              <a:gd name="connsiteY0" fmla="*/ 104594 h 331536"/>
              <a:gd name="connsiteX1" fmla="*/ 198438 w 331788"/>
              <a:gd name="connsiteY1" fmla="*/ 123670 h 331536"/>
              <a:gd name="connsiteX2" fmla="*/ 198438 w 331788"/>
              <a:gd name="connsiteY2" fmla="*/ 152614 h 331536"/>
              <a:gd name="connsiteX3" fmla="*/ 169334 w 331788"/>
              <a:gd name="connsiteY3" fmla="*/ 152614 h 331536"/>
              <a:gd name="connsiteX4" fmla="*/ 113771 w 331788"/>
              <a:gd name="connsiteY4" fmla="*/ 167085 h 331536"/>
              <a:gd name="connsiteX5" fmla="*/ 51594 w 331788"/>
              <a:gd name="connsiteY5" fmla="*/ 227603 h 331536"/>
              <a:gd name="connsiteX6" fmla="*/ 41010 w 331788"/>
              <a:gd name="connsiteY6" fmla="*/ 253915 h 331536"/>
              <a:gd name="connsiteX7" fmla="*/ 51594 w 331788"/>
              <a:gd name="connsiteY7" fmla="*/ 280228 h 331536"/>
              <a:gd name="connsiteX8" fmla="*/ 105833 w 331788"/>
              <a:gd name="connsiteY8" fmla="*/ 280228 h 331536"/>
              <a:gd name="connsiteX9" fmla="*/ 121708 w 331788"/>
              <a:gd name="connsiteY9" fmla="*/ 263125 h 331536"/>
              <a:gd name="connsiteX10" fmla="*/ 150813 w 331788"/>
              <a:gd name="connsiteY10" fmla="*/ 263125 h 331536"/>
              <a:gd name="connsiteX11" fmla="*/ 150813 w 331788"/>
              <a:gd name="connsiteY11" fmla="*/ 292068 h 331536"/>
              <a:gd name="connsiteX12" fmla="*/ 134938 w 331788"/>
              <a:gd name="connsiteY12" fmla="*/ 309171 h 331536"/>
              <a:gd name="connsiteX13" fmla="*/ 78052 w 331788"/>
              <a:gd name="connsiteY13" fmla="*/ 331536 h 331536"/>
              <a:gd name="connsiteX14" fmla="*/ 22489 w 331788"/>
              <a:gd name="connsiteY14" fmla="*/ 309171 h 331536"/>
              <a:gd name="connsiteX15" fmla="*/ 0 w 331788"/>
              <a:gd name="connsiteY15" fmla="*/ 253915 h 331536"/>
              <a:gd name="connsiteX16" fmla="*/ 22489 w 331788"/>
              <a:gd name="connsiteY16" fmla="*/ 198660 h 331536"/>
              <a:gd name="connsiteX17" fmla="*/ 84666 w 331788"/>
              <a:gd name="connsiteY17" fmla="*/ 136826 h 331536"/>
              <a:gd name="connsiteX18" fmla="*/ 145025 w 331788"/>
              <a:gd name="connsiteY18" fmla="*/ 104594 h 331536"/>
              <a:gd name="connsiteX19" fmla="*/ 254829 w 331788"/>
              <a:gd name="connsiteY19" fmla="*/ 43 h 331536"/>
              <a:gd name="connsiteX20" fmla="*/ 309472 w 331788"/>
              <a:gd name="connsiteY20" fmla="*/ 24739 h 331536"/>
              <a:gd name="connsiteX21" fmla="*/ 331788 w 331788"/>
              <a:gd name="connsiteY21" fmla="*/ 80057 h 331536"/>
              <a:gd name="connsiteX22" fmla="*/ 309472 w 331788"/>
              <a:gd name="connsiteY22" fmla="*/ 135376 h 331536"/>
              <a:gd name="connsiteX23" fmla="*/ 242522 w 331788"/>
              <a:gd name="connsiteY23" fmla="*/ 199914 h 331536"/>
              <a:gd name="connsiteX24" fmla="*/ 180823 w 331788"/>
              <a:gd name="connsiteY24" fmla="*/ 231524 h 331536"/>
              <a:gd name="connsiteX25" fmla="*/ 134877 w 331788"/>
              <a:gd name="connsiteY25" fmla="*/ 210451 h 331536"/>
              <a:gd name="connsiteX26" fmla="*/ 134877 w 331788"/>
              <a:gd name="connsiteY26" fmla="*/ 181474 h 331536"/>
              <a:gd name="connsiteX27" fmla="*/ 163757 w 331788"/>
              <a:gd name="connsiteY27" fmla="*/ 181474 h 331536"/>
              <a:gd name="connsiteX28" fmla="*/ 213641 w 331788"/>
              <a:gd name="connsiteY28" fmla="*/ 170937 h 331536"/>
              <a:gd name="connsiteX29" fmla="*/ 280591 w 331788"/>
              <a:gd name="connsiteY29" fmla="*/ 106399 h 331536"/>
              <a:gd name="connsiteX30" fmla="*/ 291093 w 331788"/>
              <a:gd name="connsiteY30" fmla="*/ 80057 h 331536"/>
              <a:gd name="connsiteX31" fmla="*/ 280591 w 331788"/>
              <a:gd name="connsiteY31" fmla="*/ 53715 h 331536"/>
              <a:gd name="connsiteX32" fmla="*/ 232020 w 331788"/>
              <a:gd name="connsiteY32" fmla="*/ 49764 h 331536"/>
              <a:gd name="connsiteX33" fmla="*/ 211016 w 331788"/>
              <a:gd name="connsiteY33" fmla="*/ 70838 h 331536"/>
              <a:gd name="connsiteX34" fmla="*/ 182135 w 331788"/>
              <a:gd name="connsiteY34" fmla="*/ 70838 h 331536"/>
              <a:gd name="connsiteX35" fmla="*/ 182135 w 331788"/>
              <a:gd name="connsiteY35" fmla="*/ 41861 h 331536"/>
              <a:gd name="connsiteX36" fmla="*/ 203139 w 331788"/>
              <a:gd name="connsiteY36" fmla="*/ 20788 h 331536"/>
              <a:gd name="connsiteX37" fmla="*/ 254829 w 331788"/>
              <a:gd name="connsiteY37" fmla="*/ 43 h 33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331788" h="331536">
                <a:moveTo>
                  <a:pt x="145025" y="104594"/>
                </a:moveTo>
                <a:cubicBezTo>
                  <a:pt x="164703" y="102292"/>
                  <a:pt x="183224" y="108541"/>
                  <a:pt x="198438" y="123670"/>
                </a:cubicBezTo>
                <a:cubicBezTo>
                  <a:pt x="206375" y="131564"/>
                  <a:pt x="206375" y="144720"/>
                  <a:pt x="198438" y="152614"/>
                </a:cubicBezTo>
                <a:cubicBezTo>
                  <a:pt x="190500" y="160507"/>
                  <a:pt x="177271" y="160507"/>
                  <a:pt x="169334" y="152614"/>
                </a:cubicBezTo>
                <a:cubicBezTo>
                  <a:pt x="150813" y="135511"/>
                  <a:pt x="127000" y="153929"/>
                  <a:pt x="113771" y="167085"/>
                </a:cubicBezTo>
                <a:cubicBezTo>
                  <a:pt x="113771" y="167085"/>
                  <a:pt x="113771" y="167085"/>
                  <a:pt x="51594" y="227603"/>
                </a:cubicBezTo>
                <a:cubicBezTo>
                  <a:pt x="44979" y="234181"/>
                  <a:pt x="41010" y="243391"/>
                  <a:pt x="41010" y="253915"/>
                </a:cubicBezTo>
                <a:cubicBezTo>
                  <a:pt x="41010" y="263125"/>
                  <a:pt x="44979" y="272334"/>
                  <a:pt x="51594" y="280228"/>
                </a:cubicBezTo>
                <a:cubicBezTo>
                  <a:pt x="66146" y="294699"/>
                  <a:pt x="89958" y="294699"/>
                  <a:pt x="105833" y="280228"/>
                </a:cubicBezTo>
                <a:cubicBezTo>
                  <a:pt x="105833" y="280228"/>
                  <a:pt x="105833" y="280228"/>
                  <a:pt x="121708" y="263125"/>
                </a:cubicBezTo>
                <a:cubicBezTo>
                  <a:pt x="129646" y="255231"/>
                  <a:pt x="142875" y="255231"/>
                  <a:pt x="150813" y="263125"/>
                </a:cubicBezTo>
                <a:cubicBezTo>
                  <a:pt x="158750" y="271018"/>
                  <a:pt x="158750" y="284174"/>
                  <a:pt x="150813" y="292068"/>
                </a:cubicBezTo>
                <a:cubicBezTo>
                  <a:pt x="150813" y="292068"/>
                  <a:pt x="150813" y="292068"/>
                  <a:pt x="134938" y="309171"/>
                </a:cubicBezTo>
                <a:cubicBezTo>
                  <a:pt x="119062" y="323643"/>
                  <a:pt x="99219" y="331536"/>
                  <a:pt x="78052" y="331536"/>
                </a:cubicBezTo>
                <a:cubicBezTo>
                  <a:pt x="58208" y="331536"/>
                  <a:pt x="38364" y="323643"/>
                  <a:pt x="22489" y="309171"/>
                </a:cubicBezTo>
                <a:cubicBezTo>
                  <a:pt x="7937" y="294699"/>
                  <a:pt x="0" y="274965"/>
                  <a:pt x="0" y="253915"/>
                </a:cubicBezTo>
                <a:cubicBezTo>
                  <a:pt x="0" y="232866"/>
                  <a:pt x="7937" y="213132"/>
                  <a:pt x="22489" y="198660"/>
                </a:cubicBezTo>
                <a:cubicBezTo>
                  <a:pt x="22489" y="198660"/>
                  <a:pt x="22489" y="198660"/>
                  <a:pt x="84666" y="136826"/>
                </a:cubicBezTo>
                <a:cubicBezTo>
                  <a:pt x="104510" y="117750"/>
                  <a:pt x="125346" y="106896"/>
                  <a:pt x="145025" y="104594"/>
                </a:cubicBezTo>
                <a:close/>
                <a:moveTo>
                  <a:pt x="254829" y="43"/>
                </a:moveTo>
                <a:cubicBezTo>
                  <a:pt x="273700" y="702"/>
                  <a:pt x="293063" y="8934"/>
                  <a:pt x="309472" y="24739"/>
                </a:cubicBezTo>
                <a:cubicBezTo>
                  <a:pt x="323912" y="39227"/>
                  <a:pt x="331788" y="58984"/>
                  <a:pt x="331788" y="80057"/>
                </a:cubicBezTo>
                <a:cubicBezTo>
                  <a:pt x="331788" y="101131"/>
                  <a:pt x="323912" y="120887"/>
                  <a:pt x="309472" y="135376"/>
                </a:cubicBezTo>
                <a:cubicBezTo>
                  <a:pt x="309472" y="135376"/>
                  <a:pt x="309472" y="135376"/>
                  <a:pt x="242522" y="199914"/>
                </a:cubicBezTo>
                <a:cubicBezTo>
                  <a:pt x="222831" y="220987"/>
                  <a:pt x="201827" y="231524"/>
                  <a:pt x="180823" y="231524"/>
                </a:cubicBezTo>
                <a:cubicBezTo>
                  <a:pt x="165070" y="231524"/>
                  <a:pt x="149317" y="223622"/>
                  <a:pt x="134877" y="210451"/>
                </a:cubicBezTo>
                <a:cubicBezTo>
                  <a:pt x="127000" y="202548"/>
                  <a:pt x="127000" y="189377"/>
                  <a:pt x="134877" y="181474"/>
                </a:cubicBezTo>
                <a:cubicBezTo>
                  <a:pt x="142753" y="173572"/>
                  <a:pt x="155881" y="173572"/>
                  <a:pt x="163757" y="181474"/>
                </a:cubicBezTo>
                <a:cubicBezTo>
                  <a:pt x="170321" y="186743"/>
                  <a:pt x="184761" y="201231"/>
                  <a:pt x="213641" y="170937"/>
                </a:cubicBezTo>
                <a:cubicBezTo>
                  <a:pt x="213641" y="170937"/>
                  <a:pt x="213641" y="170937"/>
                  <a:pt x="280591" y="106399"/>
                </a:cubicBezTo>
                <a:cubicBezTo>
                  <a:pt x="287155" y="98497"/>
                  <a:pt x="291093" y="89277"/>
                  <a:pt x="291093" y="80057"/>
                </a:cubicBezTo>
                <a:cubicBezTo>
                  <a:pt x="291093" y="69520"/>
                  <a:pt x="287155" y="60301"/>
                  <a:pt x="280591" y="53715"/>
                </a:cubicBezTo>
                <a:cubicBezTo>
                  <a:pt x="267464" y="40544"/>
                  <a:pt x="246460" y="33959"/>
                  <a:pt x="232020" y="49764"/>
                </a:cubicBezTo>
                <a:cubicBezTo>
                  <a:pt x="232020" y="49764"/>
                  <a:pt x="232020" y="49764"/>
                  <a:pt x="211016" y="70838"/>
                </a:cubicBezTo>
                <a:cubicBezTo>
                  <a:pt x="203139" y="78740"/>
                  <a:pt x="190012" y="78740"/>
                  <a:pt x="182135" y="70838"/>
                </a:cubicBezTo>
                <a:cubicBezTo>
                  <a:pt x="174259" y="62935"/>
                  <a:pt x="174259" y="49764"/>
                  <a:pt x="182135" y="41861"/>
                </a:cubicBezTo>
                <a:cubicBezTo>
                  <a:pt x="182135" y="41861"/>
                  <a:pt x="182135" y="41861"/>
                  <a:pt x="203139" y="20788"/>
                </a:cubicBezTo>
                <a:cubicBezTo>
                  <a:pt x="217579" y="6300"/>
                  <a:pt x="235958" y="-615"/>
                  <a:pt x="254829" y="43"/>
                </a:cubicBez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2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23" name="文本框 11">
            <a:extLst>
              <a:ext uri="{FF2B5EF4-FFF2-40B4-BE49-F238E27FC236}">
                <a16:creationId xmlns:a16="http://schemas.microsoft.com/office/drawing/2014/main" id="{C9BD2F7B-3F77-4C00-A03B-0C17F27D1349}"/>
              </a:ext>
            </a:extLst>
          </p:cNvPr>
          <p:cNvSpPr txBox="1"/>
          <p:nvPr/>
        </p:nvSpPr>
        <p:spPr>
          <a:xfrm>
            <a:off x="5020783" y="6085903"/>
            <a:ext cx="3698795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KHÓA </a:t>
            </a:r>
            <a:r>
              <a:rPr lang="en-US" altLang="zh-CN" b="1" dirty="0" smtClean="0">
                <a:solidFill>
                  <a:schemeClr val="bg2">
                    <a:lumMod val="50000"/>
                  </a:schemeClr>
                </a:solidFill>
                <a:latin typeface="Cambria" panose="02040503050406030204" pitchFamily="18" charset="0"/>
              </a:rPr>
              <a:t>27T-IT</a:t>
            </a:r>
            <a:endParaRPr lang="en-US" altLang="zh-CN" b="1" dirty="0">
              <a:solidFill>
                <a:schemeClr val="bg2">
                  <a:lumMod val="50000"/>
                </a:schemeClr>
              </a:solidFill>
              <a:latin typeface="Cambria" panose="02040503050406030204" pitchFamily="18" charset="0"/>
            </a:endParaRP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1865124" y="2900833"/>
            <a:ext cx="8779570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3600" b="1" dirty="0">
                <a:solidFill>
                  <a:srgbClr val="C0000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BÀI TẬP NHÓM</a:t>
            </a:r>
          </a:p>
        </p:txBody>
      </p:sp>
      <p:sp>
        <p:nvSpPr>
          <p:cNvPr id="21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148841" y="1625116"/>
            <a:ext cx="8491299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HỆ </a:t>
            </a:r>
            <a:r>
              <a:rPr lang="en-US" altLang="zh-CN" sz="4800" b="1" dirty="0" smtClean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QUẢN TRỊ CƠ </a:t>
            </a:r>
            <a:r>
              <a:rPr lang="en-US" altLang="zh-CN" sz="4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SỞ DỮ </a:t>
            </a:r>
            <a:r>
              <a:rPr lang="en-US" altLang="zh-CN" sz="4800" b="1" dirty="0" smtClean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endParaRPr lang="en-US" altLang="zh-CN" sz="4800" b="1" dirty="0">
              <a:solidFill>
                <a:srgbClr val="2C3E50"/>
              </a:solidFill>
              <a:latin typeface="Cambria" panose="02040503050406030204" pitchFamily="18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文本框 6">
            <a:extLst>
              <a:ext uri="{FF2B5EF4-FFF2-40B4-BE49-F238E27FC236}">
                <a16:creationId xmlns:a16="http://schemas.microsoft.com/office/drawing/2014/main" id="{CEF99411-4709-4D85-A7C3-945C4791A054}"/>
              </a:ext>
            </a:extLst>
          </p:cNvPr>
          <p:cNvSpPr txBox="1"/>
          <p:nvPr/>
        </p:nvSpPr>
        <p:spPr>
          <a:xfrm>
            <a:off x="2004704" y="2306177"/>
            <a:ext cx="8779570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800" b="1" dirty="0" smtClean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(Database Management </a:t>
            </a:r>
            <a:r>
              <a:rPr lang="en-US" altLang="zh-CN" sz="2800" b="1" dirty="0">
                <a:solidFill>
                  <a:srgbClr val="2C3E50"/>
                </a:solidFill>
                <a:latin typeface="Cambria" panose="02040503050406030204" pitchFamily="18" charset="0"/>
                <a:ea typeface="Tahoma" panose="020B0604030504040204" pitchFamily="34" charset="0"/>
                <a:cs typeface="Tahoma" panose="020B0604030504040204" pitchFamily="34" charset="0"/>
              </a:rPr>
              <a:t>System)</a:t>
            </a: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A6A5D0D3-E329-A74F-983C-ECCAC123DACA}"/>
              </a:ext>
            </a:extLst>
          </p:cNvPr>
          <p:cNvSpPr txBox="1">
            <a:spLocks noChangeArrowheads="1"/>
          </p:cNvSpPr>
          <p:nvPr/>
        </p:nvSpPr>
        <p:spPr>
          <a:xfrm>
            <a:off x="1249285" y="3492947"/>
            <a:ext cx="10290407" cy="9144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>
                <a:solidFill>
                  <a:srgbClr val="C00000"/>
                </a:solidFill>
                <a:latin typeface="Cambria" panose="02040503050406030204" pitchFamily="18" charset="0"/>
              </a:rPr>
              <a:t>TÌM HIỂU CÁC HỆ QUẢN TRỊ CSDL (DBMS)</a:t>
            </a:r>
          </a:p>
        </p:txBody>
      </p:sp>
    </p:spTree>
    <p:extLst>
      <p:ext uri="{BB962C8B-B14F-4D97-AF65-F5344CB8AC3E}">
        <p14:creationId xmlns:p14="http://schemas.microsoft.com/office/powerpoint/2010/main" val="367136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body" idx="1"/>
          </p:nvPr>
        </p:nvSpPr>
        <p:spPr bwMode="black">
          <a:xfrm>
            <a:off x="1749778" y="984957"/>
            <a:ext cx="10164316" cy="5181600"/>
          </a:xfrm>
          <a:noFill/>
          <a:ln/>
        </p:spPr>
        <p:txBody>
          <a:bodyPr/>
          <a:lstStyle/>
          <a:p>
            <a:pPr marL="514350" indent="-514350">
              <a:buSzPct val="90000"/>
              <a:buFont typeface="+mj-lt"/>
              <a:buAutoNum type="arabicPeriod"/>
            </a:pPr>
            <a:r>
              <a:rPr lang="en-US" b="1" dirty="0" smtClean="0">
                <a:solidFill>
                  <a:schemeClr val="tx2"/>
                </a:solidFill>
              </a:rPr>
              <a:t>Oracle </a:t>
            </a:r>
            <a:r>
              <a:rPr lang="en-US" b="1" dirty="0">
                <a:solidFill>
                  <a:schemeClr val="tx2"/>
                </a:solidFill>
              </a:rPr>
              <a:t>(</a:t>
            </a:r>
            <a:r>
              <a:rPr lang="en-US" b="1" dirty="0" smtClean="0">
                <a:solidFill>
                  <a:srgbClr val="FF0000"/>
                </a:solidFill>
              </a:rPr>
              <a:t>Group  </a:t>
            </a:r>
            <a:r>
              <a:rPr lang="en-US" b="1" dirty="0">
                <a:solidFill>
                  <a:schemeClr val="tx2"/>
                </a:solidFill>
              </a:rPr>
              <a:t>)</a:t>
            </a:r>
          </a:p>
          <a:p>
            <a:pPr marL="514350" indent="-514350">
              <a:buSzPct val="90000"/>
              <a:buFont typeface="+mj-lt"/>
              <a:buAutoNum type="arabicPeriod"/>
            </a:pPr>
            <a:r>
              <a:rPr lang="en-US" b="1" dirty="0">
                <a:solidFill>
                  <a:schemeClr val="tx2"/>
                </a:solidFill>
              </a:rPr>
              <a:t>Db2 (</a:t>
            </a:r>
            <a:r>
              <a:rPr lang="en-US" b="1" dirty="0">
                <a:solidFill>
                  <a:srgbClr val="FF0000"/>
                </a:solidFill>
              </a:rPr>
              <a:t>Group 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smtClean="0">
                <a:solidFill>
                  <a:schemeClr val="tx2"/>
                </a:solidFill>
              </a:rPr>
              <a:t>)</a:t>
            </a:r>
            <a:endParaRPr lang="en-US" b="1" dirty="0">
              <a:solidFill>
                <a:schemeClr val="tx2"/>
              </a:solidFill>
            </a:endParaRPr>
          </a:p>
          <a:p>
            <a:pPr marL="514350" indent="-514350">
              <a:buSzPct val="90000"/>
              <a:buFont typeface="+mj-lt"/>
              <a:buAutoNum type="arabicPeriod"/>
            </a:pPr>
            <a:r>
              <a:rPr lang="en-US" b="1" dirty="0">
                <a:solidFill>
                  <a:schemeClr val="tx2"/>
                </a:solidFill>
              </a:rPr>
              <a:t>PostgreSQL (</a:t>
            </a:r>
            <a:r>
              <a:rPr lang="en-US" b="1" dirty="0" smtClean="0">
                <a:solidFill>
                  <a:srgbClr val="FF0000"/>
                </a:solidFill>
              </a:rPr>
              <a:t>Group</a:t>
            </a:r>
            <a:r>
              <a:rPr lang="en-US" b="1" dirty="0" smtClean="0">
                <a:solidFill>
                  <a:schemeClr val="tx2"/>
                </a:solidFill>
              </a:rPr>
              <a:t>)</a:t>
            </a:r>
            <a:endParaRPr lang="en-US" b="1" dirty="0">
              <a:solidFill>
                <a:schemeClr val="tx2"/>
              </a:solidFill>
            </a:endParaRPr>
          </a:p>
          <a:p>
            <a:pPr marL="514350" indent="-514350">
              <a:buSzPct val="90000"/>
              <a:buFont typeface="+mj-lt"/>
              <a:buAutoNum type="arabicPeriod"/>
            </a:pPr>
            <a:r>
              <a:rPr lang="en-US" b="1" dirty="0">
                <a:solidFill>
                  <a:schemeClr val="tx2"/>
                </a:solidFill>
              </a:rPr>
              <a:t>Firebird (</a:t>
            </a:r>
            <a:r>
              <a:rPr lang="en-US" b="1" dirty="0" smtClean="0">
                <a:solidFill>
                  <a:srgbClr val="FF0000"/>
                </a:solidFill>
              </a:rPr>
              <a:t>Group </a:t>
            </a:r>
            <a:r>
              <a:rPr lang="en-US" b="1" dirty="0" smtClean="0">
                <a:solidFill>
                  <a:schemeClr val="tx2"/>
                </a:solidFill>
              </a:rPr>
              <a:t>)</a:t>
            </a:r>
            <a:endParaRPr lang="en-US" b="1" dirty="0">
              <a:solidFill>
                <a:schemeClr val="tx2"/>
              </a:solidFill>
            </a:endParaRPr>
          </a:p>
          <a:p>
            <a:pPr marL="514350" indent="-514350">
              <a:buSzPct val="90000"/>
              <a:buFont typeface="+mj-lt"/>
              <a:buAutoNum type="arabicPeriod"/>
            </a:pPr>
            <a:r>
              <a:rPr lang="en-US" b="1" dirty="0" err="1">
                <a:solidFill>
                  <a:schemeClr val="tx2"/>
                </a:solidFill>
              </a:rPr>
              <a:t>SmallSQL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smtClean="0">
                <a:solidFill>
                  <a:schemeClr val="tx2"/>
                </a:solidFill>
              </a:rPr>
              <a:t>(</a:t>
            </a:r>
            <a:r>
              <a:rPr lang="en-US" b="1" dirty="0" smtClean="0">
                <a:solidFill>
                  <a:srgbClr val="FF0000"/>
                </a:solidFill>
              </a:rPr>
              <a:t>Group</a:t>
            </a:r>
            <a:r>
              <a:rPr lang="en-US" b="1" dirty="0" smtClean="0">
                <a:solidFill>
                  <a:schemeClr val="tx2"/>
                </a:solidFill>
              </a:rPr>
              <a:t>)</a:t>
            </a:r>
            <a:endParaRPr lang="en-US" b="1" dirty="0">
              <a:solidFill>
                <a:schemeClr val="tx2"/>
              </a:solidFill>
            </a:endParaRPr>
          </a:p>
          <a:p>
            <a:pPr marL="514350" indent="-514350">
              <a:buSzPct val="90000"/>
              <a:buFont typeface="+mj-lt"/>
              <a:buAutoNum type="arabicPeriod"/>
            </a:pPr>
            <a:r>
              <a:rPr lang="en-US" b="1" dirty="0" smtClean="0">
                <a:solidFill>
                  <a:schemeClr val="tx2"/>
                </a:solidFill>
              </a:rPr>
              <a:t>SQL </a:t>
            </a:r>
            <a:r>
              <a:rPr lang="en-US" b="1" dirty="0">
                <a:solidFill>
                  <a:schemeClr val="tx2"/>
                </a:solidFill>
              </a:rPr>
              <a:t>Lite (</a:t>
            </a:r>
            <a:r>
              <a:rPr lang="en-US" b="1" dirty="0">
                <a:solidFill>
                  <a:srgbClr val="FF0000"/>
                </a:solidFill>
              </a:rPr>
              <a:t>Group </a:t>
            </a:r>
            <a:r>
              <a:rPr lang="en-US" b="1" dirty="0" smtClean="0">
                <a:solidFill>
                  <a:schemeClr val="tx2"/>
                </a:solidFill>
              </a:rPr>
              <a:t>)</a:t>
            </a:r>
            <a:endParaRPr lang="en-US" b="1" dirty="0">
              <a:solidFill>
                <a:schemeClr val="tx2"/>
              </a:solidFill>
            </a:endParaRPr>
          </a:p>
          <a:p>
            <a:pPr marL="514350" indent="-514350">
              <a:buSzPct val="90000"/>
              <a:buFont typeface="+mj-lt"/>
              <a:buAutoNum type="arabicPeriod"/>
            </a:pPr>
            <a:r>
              <a:rPr lang="en-US" b="1" dirty="0">
                <a:solidFill>
                  <a:schemeClr val="tx2"/>
                </a:solidFill>
              </a:rPr>
              <a:t>H2 (</a:t>
            </a:r>
            <a:r>
              <a:rPr lang="en-US" b="1" dirty="0">
                <a:solidFill>
                  <a:srgbClr val="FF0000"/>
                </a:solidFill>
              </a:rPr>
              <a:t>Group </a:t>
            </a:r>
            <a:r>
              <a:rPr lang="en-US" b="1" dirty="0" smtClean="0">
                <a:solidFill>
                  <a:schemeClr val="tx2"/>
                </a:solidFill>
              </a:rPr>
              <a:t>)</a:t>
            </a:r>
            <a:endParaRPr lang="en-US" b="1" dirty="0">
              <a:solidFill>
                <a:schemeClr val="tx2"/>
              </a:solidFill>
            </a:endParaRPr>
          </a:p>
          <a:p>
            <a:pPr marL="514350" indent="-514350">
              <a:buSzPct val="90000"/>
              <a:buFont typeface="+mj-lt"/>
              <a:buAutoNum type="arabicPeriod"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MySQL (</a:t>
            </a:r>
            <a:r>
              <a:rPr lang="en-US" b="1" dirty="0" smtClean="0">
                <a:solidFill>
                  <a:srgbClr val="FF0000"/>
                </a:solidFill>
              </a:rPr>
              <a:t>Group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marL="514350" indent="-514350">
              <a:buSzPct val="90000"/>
              <a:buFont typeface="+mj-lt"/>
              <a:buAutoNum type="arabicPeriod"/>
            </a:pP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MongoDB (</a:t>
            </a:r>
            <a:r>
              <a:rPr lang="en-US" b="1" dirty="0" smtClean="0">
                <a:solidFill>
                  <a:srgbClr val="FF0000"/>
                </a:solidFill>
              </a:rPr>
              <a:t>Group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)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  <a:p>
            <a:pPr marL="514350" indent="-514350">
              <a:buSzPct val="90000"/>
              <a:buFont typeface="+mj-lt"/>
              <a:buAutoNum type="arabicPeriod"/>
            </a:pP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0660" name="Rectangle 4"/>
          <p:cNvSpPr>
            <a:spLocks noGrp="1" noChangeArrowheads="1"/>
          </p:cNvSpPr>
          <p:nvPr>
            <p:ph type="title"/>
          </p:nvPr>
        </p:nvSpPr>
        <p:spPr>
          <a:xfrm>
            <a:off x="1749778" y="195970"/>
            <a:ext cx="10972800" cy="788987"/>
          </a:xfrm>
        </p:spPr>
        <p:txBody>
          <a:bodyPr/>
          <a:lstStyle/>
          <a:p>
            <a:r>
              <a:rPr lang="en-US" b="1" dirty="0" err="1">
                <a:solidFill>
                  <a:srgbClr val="C00000"/>
                </a:solidFill>
              </a:rPr>
              <a:t>Danh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err="1">
                <a:solidFill>
                  <a:srgbClr val="C00000"/>
                </a:solidFill>
              </a:rPr>
              <a:t>sách</a:t>
            </a:r>
            <a:r>
              <a:rPr lang="en-US" b="1" dirty="0">
                <a:solidFill>
                  <a:srgbClr val="C00000"/>
                </a:solidFill>
              </a:rPr>
              <a:t> DBMS</a:t>
            </a:r>
          </a:p>
        </p:txBody>
      </p:sp>
    </p:spTree>
    <p:extLst>
      <p:ext uri="{BB962C8B-B14F-4D97-AF65-F5344CB8AC3E}">
        <p14:creationId xmlns:p14="http://schemas.microsoft.com/office/powerpoint/2010/main" val="216000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AutoShape 2"/>
          <p:cNvSpPr>
            <a:spLocks noChangeArrowheads="1"/>
          </p:cNvSpPr>
          <p:nvPr/>
        </p:nvSpPr>
        <p:spPr bwMode="gray">
          <a:xfrm>
            <a:off x="2666974" y="4089400"/>
            <a:ext cx="7157154" cy="877888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2707" name="AutoShape 3"/>
          <p:cNvSpPr>
            <a:spLocks noChangeArrowheads="1"/>
          </p:cNvSpPr>
          <p:nvPr/>
        </p:nvSpPr>
        <p:spPr bwMode="gray">
          <a:xfrm>
            <a:off x="2666974" y="2782921"/>
            <a:ext cx="7157154" cy="877888"/>
          </a:xfrm>
          <a:prstGeom prst="roundRect">
            <a:avLst>
              <a:gd name="adj" fmla="val 16667"/>
            </a:avLst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rgbClr val="DDDDDD"/>
            </a:solidFill>
            <a:round/>
            <a:headEnd/>
            <a:tailEnd/>
          </a:ln>
          <a:effectLst>
            <a:outerShdw dist="35921" dir="2700000" algn="ctr" rotWithShape="0">
              <a:srgbClr val="000000">
                <a:alpha val="50000"/>
              </a:srgbClr>
            </a:outerShdw>
          </a:effectLst>
        </p:spPr>
        <p:txBody>
          <a:bodyPr wrap="none" anchor="ctr"/>
          <a:lstStyle/>
          <a:p>
            <a:endParaRPr lang="en-US"/>
          </a:p>
        </p:txBody>
      </p:sp>
      <p:sp>
        <p:nvSpPr>
          <p:cNvPr id="72708" name="AutoShape 4"/>
          <p:cNvSpPr>
            <a:spLocks noChangeArrowheads="1"/>
          </p:cNvSpPr>
          <p:nvPr/>
        </p:nvSpPr>
        <p:spPr bwMode="gray">
          <a:xfrm>
            <a:off x="2666974" y="1460878"/>
            <a:ext cx="7157154" cy="877888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 sz="2400" b="1" dirty="0"/>
          </a:p>
        </p:txBody>
      </p:sp>
      <p:sp>
        <p:nvSpPr>
          <p:cNvPr id="72709" name="Rectangle 5"/>
          <p:cNvSpPr>
            <a:spLocks noGrp="1" noChangeArrowheads="1"/>
          </p:cNvSpPr>
          <p:nvPr>
            <p:ph type="title"/>
          </p:nvPr>
        </p:nvSpPr>
        <p:spPr>
          <a:xfrm>
            <a:off x="1701672" y="240780"/>
            <a:ext cx="10972800" cy="788987"/>
          </a:xfrm>
        </p:spPr>
        <p:txBody>
          <a:bodyPr/>
          <a:lstStyle/>
          <a:p>
            <a:r>
              <a:rPr lang="en-US" b="1" dirty="0" err="1">
                <a:solidFill>
                  <a:srgbClr val="C00000"/>
                </a:solidFill>
              </a:rPr>
              <a:t>Nội</a:t>
            </a:r>
            <a:r>
              <a:rPr lang="en-US" b="1" dirty="0">
                <a:solidFill>
                  <a:srgbClr val="C00000"/>
                </a:solidFill>
              </a:rPr>
              <a:t> dung </a:t>
            </a:r>
            <a:r>
              <a:rPr lang="en-US" b="1" dirty="0" err="1">
                <a:solidFill>
                  <a:srgbClr val="C00000"/>
                </a:solidFill>
              </a:rPr>
              <a:t>trình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err="1">
                <a:solidFill>
                  <a:srgbClr val="C00000"/>
                </a:solidFill>
              </a:rPr>
              <a:t>bày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72711" name="AutoShape 7"/>
          <p:cNvSpPr>
            <a:spLocks noChangeArrowheads="1"/>
          </p:cNvSpPr>
          <p:nvPr/>
        </p:nvSpPr>
        <p:spPr bwMode="ltGray">
          <a:xfrm>
            <a:off x="3248653" y="2454310"/>
            <a:ext cx="6177568" cy="431799"/>
          </a:xfrm>
          <a:prstGeom prst="roundRect">
            <a:avLst>
              <a:gd name="adj" fmla="val 17509"/>
            </a:avLst>
          </a:prstGeom>
          <a:gradFill rotWithShape="1">
            <a:gsLst>
              <a:gs pos="0">
                <a:schemeClr val="accent2"/>
              </a:gs>
              <a:gs pos="50000">
                <a:schemeClr val="accent2">
                  <a:gamma/>
                  <a:shade val="92157"/>
                  <a:invGamma/>
                </a:schemeClr>
              </a:gs>
              <a:gs pos="100000">
                <a:schemeClr val="accent2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72716" name="AutoShape 12"/>
          <p:cNvSpPr>
            <a:spLocks noChangeArrowheads="1"/>
          </p:cNvSpPr>
          <p:nvPr/>
        </p:nvSpPr>
        <p:spPr bwMode="ltGray">
          <a:xfrm>
            <a:off x="3248653" y="3773489"/>
            <a:ext cx="6177568" cy="449261"/>
          </a:xfrm>
          <a:prstGeom prst="roundRect">
            <a:avLst>
              <a:gd name="adj" fmla="val 17509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shade val="92157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72721" name="AutoShape 17"/>
          <p:cNvSpPr>
            <a:spLocks noChangeArrowheads="1"/>
          </p:cNvSpPr>
          <p:nvPr/>
        </p:nvSpPr>
        <p:spPr bwMode="ltGray">
          <a:xfrm>
            <a:off x="3248653" y="1148384"/>
            <a:ext cx="6177568" cy="408517"/>
          </a:xfrm>
          <a:prstGeom prst="roundRect">
            <a:avLst>
              <a:gd name="adj" fmla="val 17509"/>
            </a:avLst>
          </a:prstGeom>
          <a:gradFill rotWithShape="1">
            <a:gsLst>
              <a:gs pos="0">
                <a:schemeClr val="accent1"/>
              </a:gs>
              <a:gs pos="50000">
                <a:schemeClr val="accent1">
                  <a:gamma/>
                  <a:shade val="92157"/>
                  <a:invGamma/>
                </a:schemeClr>
              </a:gs>
              <a:gs pos="100000">
                <a:schemeClr val="accent1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2725" name="Rectangle 21"/>
          <p:cNvSpPr>
            <a:spLocks noChangeArrowheads="1"/>
          </p:cNvSpPr>
          <p:nvPr/>
        </p:nvSpPr>
        <p:spPr bwMode="black">
          <a:xfrm>
            <a:off x="3126197" y="1137718"/>
            <a:ext cx="589362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rgbClr val="000000">
                <a:alpha val="50000"/>
              </a:srgbClr>
            </a:outerShdw>
          </a:effec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buClr>
                <a:srgbClr val="1F3F5F"/>
              </a:buClr>
            </a:pP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Câu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1: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Giới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thiệu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phần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mềm</a:t>
            </a:r>
            <a:endParaRPr lang="en-US" sz="2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2726" name="Rectangle 22"/>
          <p:cNvSpPr>
            <a:spLocks noChangeArrowheads="1"/>
          </p:cNvSpPr>
          <p:nvPr/>
        </p:nvSpPr>
        <p:spPr bwMode="black">
          <a:xfrm>
            <a:off x="3126197" y="2448009"/>
            <a:ext cx="618227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rgbClr val="000000">
                <a:alpha val="50000"/>
              </a:srgbClr>
            </a:outerShdw>
          </a:effec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buClr>
                <a:srgbClr val="1F3F5F"/>
              </a:buClr>
            </a:pP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Câu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2: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Hướng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dẫn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cài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đặt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và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sử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dụng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phần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mềm</a:t>
            </a:r>
            <a:endParaRPr lang="en-US" sz="2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2727" name="Rectangle 23"/>
          <p:cNvSpPr>
            <a:spLocks noChangeArrowheads="1"/>
          </p:cNvSpPr>
          <p:nvPr/>
        </p:nvSpPr>
        <p:spPr bwMode="black">
          <a:xfrm>
            <a:off x="3185904" y="3800529"/>
            <a:ext cx="612257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rgbClr val="000000">
                <a:alpha val="50000"/>
              </a:srgbClr>
            </a:outerShdw>
          </a:effec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buClr>
                <a:srgbClr val="1F3F5F"/>
              </a:buClr>
            </a:pP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Câu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3: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Ưu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điểm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và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nhược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điểm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của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phần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mềm</a:t>
            </a:r>
            <a:endParaRPr lang="en-US" sz="2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2729" name="Rectangle 25"/>
          <p:cNvSpPr>
            <a:spLocks noChangeArrowheads="1"/>
          </p:cNvSpPr>
          <p:nvPr/>
        </p:nvSpPr>
        <p:spPr bwMode="auto">
          <a:xfrm>
            <a:off x="3027364" y="2895601"/>
            <a:ext cx="6091237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>
              <a:lnSpc>
                <a:spcPct val="110000"/>
              </a:lnSpc>
            </a:pPr>
            <a:r>
              <a:rPr lang="en-US" sz="2000" b="1" dirty="0" err="1">
                <a:solidFill>
                  <a:srgbClr val="000000"/>
                </a:solidFill>
              </a:rPr>
              <a:t>Mô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tả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các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bước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cài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đặt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và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các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bước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để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sử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dụng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phần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mềm</a:t>
            </a:r>
            <a:r>
              <a:rPr lang="en-US" sz="2000" b="1" dirty="0">
                <a:solidFill>
                  <a:srgbClr val="000000"/>
                </a:solidFill>
              </a:rPr>
              <a:t>, </a:t>
            </a:r>
            <a:r>
              <a:rPr lang="en-US" sz="2000" b="1" dirty="0" err="1">
                <a:solidFill>
                  <a:srgbClr val="000000"/>
                </a:solidFill>
              </a:rPr>
              <a:t>nhóm</a:t>
            </a:r>
            <a:r>
              <a:rPr lang="en-US" sz="2000" b="1" dirty="0">
                <a:solidFill>
                  <a:srgbClr val="000000"/>
                </a:solidFill>
              </a:rPr>
              <a:t> quay Video </a:t>
            </a:r>
            <a:r>
              <a:rPr lang="en-US" sz="2000" b="1" dirty="0" err="1">
                <a:solidFill>
                  <a:srgbClr val="000000"/>
                </a:solidFill>
              </a:rPr>
              <a:t>lại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các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bước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này</a:t>
            </a:r>
            <a:r>
              <a:rPr lang="en-US" sz="2000" b="1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72730" name="Rectangle 26"/>
          <p:cNvSpPr>
            <a:spLocks noChangeArrowheads="1"/>
          </p:cNvSpPr>
          <p:nvPr/>
        </p:nvSpPr>
        <p:spPr bwMode="auto">
          <a:xfrm>
            <a:off x="3027364" y="1600201"/>
            <a:ext cx="6091237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>
              <a:lnSpc>
                <a:spcPct val="110000"/>
              </a:lnSpc>
            </a:pPr>
            <a:r>
              <a:rPr lang="en-US" sz="2000" b="1" dirty="0" err="1">
                <a:solidFill>
                  <a:srgbClr val="000000"/>
                </a:solidFill>
              </a:rPr>
              <a:t>Mô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tả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đặc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điểm</a:t>
            </a:r>
            <a:r>
              <a:rPr lang="en-US" sz="2000" b="1" dirty="0">
                <a:solidFill>
                  <a:srgbClr val="000000"/>
                </a:solidFill>
              </a:rPr>
              <a:t>, </a:t>
            </a:r>
            <a:r>
              <a:rPr lang="en-US" sz="2000" b="1" dirty="0" err="1">
                <a:solidFill>
                  <a:srgbClr val="000000"/>
                </a:solidFill>
              </a:rPr>
              <a:t>nguồn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gốc</a:t>
            </a:r>
            <a:r>
              <a:rPr lang="en-US" sz="2000" b="1" dirty="0">
                <a:solidFill>
                  <a:srgbClr val="000000"/>
                </a:solidFill>
              </a:rPr>
              <a:t>, </a:t>
            </a:r>
            <a:r>
              <a:rPr lang="en-US" sz="2000" b="1" dirty="0" err="1">
                <a:solidFill>
                  <a:srgbClr val="000000"/>
                </a:solidFill>
              </a:rPr>
              <a:t>các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công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cụ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của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phần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mềm</a:t>
            </a:r>
            <a:r>
              <a:rPr lang="en-US" sz="2000" b="1" dirty="0">
                <a:solidFill>
                  <a:srgbClr val="000000"/>
                </a:solidFill>
              </a:rPr>
              <a:t>, </a:t>
            </a:r>
            <a:r>
              <a:rPr lang="en-US" sz="2000" b="1" dirty="0" err="1">
                <a:solidFill>
                  <a:srgbClr val="000000"/>
                </a:solidFill>
              </a:rPr>
              <a:t>ngôn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ngữ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phần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mềm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sử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dụng</a:t>
            </a:r>
            <a:r>
              <a:rPr lang="en-US" sz="2000" dirty="0">
                <a:solidFill>
                  <a:srgbClr val="000000"/>
                </a:solidFill>
              </a:rPr>
              <a:t>. </a:t>
            </a:r>
          </a:p>
        </p:txBody>
      </p:sp>
      <p:sp>
        <p:nvSpPr>
          <p:cNvPr id="29" name="Rectangle 25"/>
          <p:cNvSpPr>
            <a:spLocks noChangeArrowheads="1"/>
          </p:cNvSpPr>
          <p:nvPr/>
        </p:nvSpPr>
        <p:spPr bwMode="auto">
          <a:xfrm>
            <a:off x="3032556" y="4227947"/>
            <a:ext cx="6523429" cy="7432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</a:pPr>
            <a:r>
              <a:rPr lang="en-US" sz="2000" b="1" dirty="0" err="1"/>
              <a:t>Liệt</a:t>
            </a:r>
            <a:r>
              <a:rPr lang="en-US" sz="2000" b="1" dirty="0"/>
              <a:t> </a:t>
            </a:r>
            <a:r>
              <a:rPr lang="en-US" sz="2000" b="1" dirty="0" err="1"/>
              <a:t>kê</a:t>
            </a:r>
            <a:r>
              <a:rPr lang="en-US" sz="2000" b="1" dirty="0"/>
              <a:t> </a:t>
            </a:r>
            <a:r>
              <a:rPr lang="en-US" sz="2000" b="1" dirty="0" err="1"/>
              <a:t>những</a:t>
            </a:r>
            <a:r>
              <a:rPr lang="en-US" sz="2000" b="1" dirty="0"/>
              <a:t> </a:t>
            </a:r>
            <a:r>
              <a:rPr lang="en-US" sz="2000" b="1" dirty="0" err="1"/>
              <a:t>ưu</a:t>
            </a:r>
            <a:r>
              <a:rPr lang="en-US" sz="2000" b="1" dirty="0"/>
              <a:t> </a:t>
            </a:r>
            <a:r>
              <a:rPr lang="en-US" sz="2000" b="1" dirty="0" err="1"/>
              <a:t>và</a:t>
            </a:r>
            <a:r>
              <a:rPr lang="en-US" sz="2000" b="1" dirty="0"/>
              <a:t> </a:t>
            </a:r>
            <a:r>
              <a:rPr lang="en-US" sz="2000" b="1" dirty="0" err="1"/>
              <a:t>nhược</a:t>
            </a:r>
            <a:r>
              <a:rPr lang="en-US" sz="2000" b="1" dirty="0"/>
              <a:t> </a:t>
            </a:r>
            <a:r>
              <a:rPr lang="en-US" sz="2000" b="1" dirty="0" err="1"/>
              <a:t>điểm</a:t>
            </a:r>
            <a:r>
              <a:rPr lang="en-US" sz="2000" b="1" dirty="0"/>
              <a:t> </a:t>
            </a:r>
            <a:r>
              <a:rPr lang="en-US" sz="2000" b="1" dirty="0" err="1"/>
              <a:t>của</a:t>
            </a:r>
            <a:r>
              <a:rPr lang="en-US" sz="2000" b="1" dirty="0"/>
              <a:t> </a:t>
            </a:r>
            <a:r>
              <a:rPr lang="en-US" sz="2000" b="1" dirty="0" err="1"/>
              <a:t>phần</a:t>
            </a:r>
            <a:r>
              <a:rPr lang="en-US" sz="2000" b="1" dirty="0"/>
              <a:t> </a:t>
            </a:r>
            <a:r>
              <a:rPr lang="en-US" sz="2000" b="1" dirty="0" err="1"/>
              <a:t>mềm</a:t>
            </a:r>
            <a:r>
              <a:rPr lang="en-US" sz="2000" b="1" dirty="0"/>
              <a:t> (</a:t>
            </a:r>
            <a:r>
              <a:rPr lang="en-US" sz="2000" b="1" dirty="0" err="1"/>
              <a:t>bản</a:t>
            </a:r>
            <a:r>
              <a:rPr lang="en-US" sz="2000" b="1" dirty="0"/>
              <a:t> </a:t>
            </a:r>
            <a:r>
              <a:rPr lang="en-US" sz="2000" b="1" dirty="0" err="1"/>
              <a:t>quyền</a:t>
            </a:r>
            <a:r>
              <a:rPr lang="en-US" sz="2000" b="1" dirty="0"/>
              <a:t>, dung </a:t>
            </a:r>
            <a:r>
              <a:rPr lang="en-US" sz="2000" b="1" dirty="0" err="1"/>
              <a:t>lượng</a:t>
            </a:r>
            <a:r>
              <a:rPr lang="en-US" sz="2000" b="1" dirty="0"/>
              <a:t>, </a:t>
            </a:r>
            <a:r>
              <a:rPr lang="en-US" sz="2000" b="1" dirty="0" err="1"/>
              <a:t>tốc</a:t>
            </a:r>
            <a:r>
              <a:rPr lang="en-US" sz="2000" b="1" dirty="0"/>
              <a:t> </a:t>
            </a:r>
            <a:r>
              <a:rPr lang="en-US" sz="2000" b="1" dirty="0" err="1"/>
              <a:t>độ</a:t>
            </a:r>
            <a:r>
              <a:rPr lang="en-US" sz="2000" b="1" dirty="0"/>
              <a:t>, </a:t>
            </a:r>
            <a:r>
              <a:rPr lang="en-US" sz="2000" b="1" dirty="0" err="1"/>
              <a:t>tính</a:t>
            </a:r>
            <a:r>
              <a:rPr lang="en-US" sz="2000" b="1" dirty="0"/>
              <a:t> </a:t>
            </a:r>
            <a:r>
              <a:rPr lang="en-US" sz="2000" b="1" dirty="0" err="1"/>
              <a:t>dễ</a:t>
            </a:r>
            <a:r>
              <a:rPr lang="en-US" sz="2000" b="1" dirty="0"/>
              <a:t> </a:t>
            </a:r>
            <a:r>
              <a:rPr lang="en-US" sz="2000" b="1" dirty="0" err="1"/>
              <a:t>sử</a:t>
            </a:r>
            <a:r>
              <a:rPr lang="en-US" sz="2000" b="1" dirty="0"/>
              <a:t> </a:t>
            </a:r>
            <a:r>
              <a:rPr lang="en-US" sz="2000" b="1" dirty="0" err="1"/>
              <a:t>dụng</a:t>
            </a:r>
            <a:r>
              <a:rPr lang="en-US" sz="2000" b="1" dirty="0"/>
              <a:t>…)</a:t>
            </a:r>
          </a:p>
        </p:txBody>
      </p:sp>
      <p:sp>
        <p:nvSpPr>
          <p:cNvPr id="30" name="AutoShape 2"/>
          <p:cNvSpPr>
            <a:spLocks noChangeArrowheads="1"/>
          </p:cNvSpPr>
          <p:nvPr/>
        </p:nvSpPr>
        <p:spPr bwMode="gray">
          <a:xfrm>
            <a:off x="2666974" y="5403403"/>
            <a:ext cx="7157154" cy="877888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endParaRPr lang="en-US" dirty="0"/>
          </a:p>
        </p:txBody>
      </p:sp>
      <p:sp>
        <p:nvSpPr>
          <p:cNvPr id="37" name="Rectangle 25"/>
          <p:cNvSpPr>
            <a:spLocks noChangeArrowheads="1"/>
          </p:cNvSpPr>
          <p:nvPr/>
        </p:nvSpPr>
        <p:spPr bwMode="auto">
          <a:xfrm>
            <a:off x="3126197" y="5553331"/>
            <a:ext cx="6429788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>
              <a:lnSpc>
                <a:spcPct val="110000"/>
              </a:lnSpc>
            </a:pPr>
            <a:r>
              <a:rPr lang="en-US" sz="2000" b="1" dirty="0" err="1">
                <a:solidFill>
                  <a:srgbClr val="000000"/>
                </a:solidFill>
              </a:rPr>
              <a:t>Liệt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kê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một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số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lệnh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khác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với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ngôn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ngữ</a:t>
            </a:r>
            <a:r>
              <a:rPr lang="en-US" sz="2000" b="1" dirty="0">
                <a:solidFill>
                  <a:srgbClr val="000000"/>
                </a:solidFill>
              </a:rPr>
              <a:t> T-SQL </a:t>
            </a:r>
            <a:r>
              <a:rPr lang="en-US" sz="2000" b="1" dirty="0" err="1">
                <a:solidFill>
                  <a:srgbClr val="000000"/>
                </a:solidFill>
              </a:rPr>
              <a:t>chạy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trên</a:t>
            </a:r>
            <a:r>
              <a:rPr lang="en-US" sz="2000" b="1" dirty="0">
                <a:solidFill>
                  <a:srgbClr val="000000"/>
                </a:solidFill>
              </a:rPr>
              <a:t> MS SQL Server </a:t>
            </a:r>
            <a:r>
              <a:rPr lang="en-US" sz="2000" b="1" dirty="0" err="1">
                <a:solidFill>
                  <a:srgbClr val="000000"/>
                </a:solidFill>
              </a:rPr>
              <a:t>mà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các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em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đã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học</a:t>
            </a:r>
            <a:r>
              <a:rPr lang="en-US" sz="2000" b="1" dirty="0">
                <a:solidFill>
                  <a:srgbClr val="000000"/>
                </a:solidFill>
              </a:rPr>
              <a:t>.</a:t>
            </a:r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39" name="AutoShape 7">
            <a:extLst>
              <a:ext uri="{FF2B5EF4-FFF2-40B4-BE49-F238E27FC236}">
                <a16:creationId xmlns:a16="http://schemas.microsoft.com/office/drawing/2014/main" id="{EC210EE8-5AB2-5F42-9801-B487059127BD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248653" y="5126486"/>
            <a:ext cx="6177568" cy="438535"/>
          </a:xfrm>
          <a:prstGeom prst="roundRect">
            <a:avLst>
              <a:gd name="adj" fmla="val 17509"/>
            </a:avLst>
          </a:prstGeom>
          <a:gradFill rotWithShape="1">
            <a:gsLst>
              <a:gs pos="0">
                <a:schemeClr val="accent2"/>
              </a:gs>
              <a:gs pos="50000">
                <a:schemeClr val="accent2">
                  <a:gamma/>
                  <a:shade val="92157"/>
                  <a:invGamma/>
                </a:schemeClr>
              </a:gs>
              <a:gs pos="100000">
                <a:schemeClr val="accent2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Rectangle 23"/>
          <p:cNvSpPr>
            <a:spLocks noChangeArrowheads="1"/>
          </p:cNvSpPr>
          <p:nvPr/>
        </p:nvSpPr>
        <p:spPr bwMode="black">
          <a:xfrm>
            <a:off x="3825106" y="5128624"/>
            <a:ext cx="497950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17961" dir="2700000" algn="ctr" rotWithShape="0">
              <a:srgbClr val="000000">
                <a:alpha val="50000"/>
              </a:srgbClr>
            </a:outerShdw>
          </a:effectLst>
        </p:spPr>
        <p:txBody>
          <a:bodyPr wrap="none">
            <a:spAutoFit/>
          </a:bodyPr>
          <a:lstStyle/>
          <a:p>
            <a:pPr algn="ctr">
              <a:spcBef>
                <a:spcPct val="50000"/>
              </a:spcBef>
              <a:buClr>
                <a:srgbClr val="1F3F5F"/>
              </a:buClr>
            </a:pP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Câu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4: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Một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vài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câu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lệnh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khác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000" b="1" dirty="0" err="1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với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T-SQL</a:t>
            </a:r>
          </a:p>
        </p:txBody>
      </p:sp>
    </p:spTree>
    <p:extLst>
      <p:ext uri="{BB962C8B-B14F-4D97-AF65-F5344CB8AC3E}">
        <p14:creationId xmlns:p14="http://schemas.microsoft.com/office/powerpoint/2010/main" val="4273176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7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7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2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27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2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2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2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2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2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2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7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27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2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2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27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27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27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27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27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27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27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27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6" grpId="0" animBg="1"/>
      <p:bldP spid="72707" grpId="0" animBg="1"/>
      <p:bldP spid="72708" grpId="0" animBg="1"/>
      <p:bldP spid="72711" grpId="0" animBg="1"/>
      <p:bldP spid="72716" grpId="0" animBg="1"/>
      <p:bldP spid="72721" grpId="0" animBg="1"/>
      <p:bldP spid="72725" grpId="0"/>
      <p:bldP spid="72726" grpId="0"/>
      <p:bldP spid="72727" grpId="0"/>
      <p:bldP spid="72729" grpId="0"/>
      <p:bldP spid="72730" grpId="0"/>
      <p:bldP spid="29" grpId="0"/>
      <p:bldP spid="30" grpId="0" animBg="1"/>
      <p:bldP spid="37" grpId="0"/>
      <p:bldP spid="39" grpId="0" animBg="1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232305"/>
            <a:ext cx="8839200" cy="1143000"/>
          </a:xfrm>
        </p:spPr>
        <p:txBody>
          <a:bodyPr/>
          <a:lstStyle/>
          <a:p>
            <a:r>
              <a:rPr lang="en-US" b="1" dirty="0" err="1">
                <a:solidFill>
                  <a:srgbClr val="C00000"/>
                </a:solidFill>
              </a:rPr>
              <a:t>Thời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err="1">
                <a:solidFill>
                  <a:srgbClr val="C00000"/>
                </a:solidFill>
              </a:rPr>
              <a:t>gian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err="1">
                <a:solidFill>
                  <a:srgbClr val="C00000"/>
                </a:solidFill>
              </a:rPr>
              <a:t>nộp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err="1">
                <a:solidFill>
                  <a:srgbClr val="C00000"/>
                </a:solidFill>
              </a:rPr>
              <a:t>bài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8724" y="958748"/>
            <a:ext cx="11513276" cy="56388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err="1"/>
              <a:t>Hạn</a:t>
            </a:r>
            <a:r>
              <a:rPr lang="en-US" dirty="0"/>
              <a:t> </a:t>
            </a:r>
            <a:r>
              <a:rPr lang="en-US" dirty="0" err="1"/>
              <a:t>nộp</a:t>
            </a:r>
            <a:r>
              <a:rPr lang="en-US" dirty="0"/>
              <a:t>: </a:t>
            </a:r>
            <a:r>
              <a:rPr lang="en-US" b="1" dirty="0" smtClean="0">
                <a:solidFill>
                  <a:srgbClr val="C00000"/>
                </a:solidFill>
              </a:rPr>
              <a:t>23:59, </a:t>
            </a:r>
            <a:r>
              <a:rPr lang="en-US" b="1" dirty="0" err="1">
                <a:solidFill>
                  <a:srgbClr val="C00000"/>
                </a:solidFill>
              </a:rPr>
              <a:t>ngày</a:t>
            </a:r>
            <a:r>
              <a:rPr lang="en-US" b="1" dirty="0">
                <a:solidFill>
                  <a:srgbClr val="C00000"/>
                </a:solidFill>
              </a:rPr>
              <a:t> </a:t>
            </a:r>
            <a:r>
              <a:rPr lang="en-US" b="1" dirty="0" smtClean="0">
                <a:solidFill>
                  <a:srgbClr val="C00000"/>
                </a:solidFill>
              </a:rPr>
              <a:t>13</a:t>
            </a:r>
            <a:r>
              <a:rPr lang="en-US" b="1" dirty="0" smtClean="0">
                <a:solidFill>
                  <a:srgbClr val="C00000"/>
                </a:solidFill>
              </a:rPr>
              <a:t>/11/2022 (</a:t>
            </a:r>
            <a:r>
              <a:rPr lang="en-US" b="1" dirty="0" err="1" smtClean="0">
                <a:solidFill>
                  <a:srgbClr val="C00000"/>
                </a:solidFill>
              </a:rPr>
              <a:t>Chủ</a:t>
            </a:r>
            <a:r>
              <a:rPr lang="en-US" b="1" dirty="0" smtClean="0">
                <a:solidFill>
                  <a:srgbClr val="C00000"/>
                </a:solidFill>
              </a:rPr>
              <a:t> </a:t>
            </a:r>
            <a:r>
              <a:rPr lang="en-US" b="1" dirty="0" err="1" smtClean="0">
                <a:solidFill>
                  <a:srgbClr val="C00000"/>
                </a:solidFill>
              </a:rPr>
              <a:t>nhật</a:t>
            </a:r>
            <a:r>
              <a:rPr lang="en-US" b="1" dirty="0" smtClean="0">
                <a:solidFill>
                  <a:srgbClr val="C00000"/>
                </a:solidFill>
              </a:rPr>
              <a:t>).</a:t>
            </a:r>
            <a:endParaRPr lang="en-US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 err="1"/>
              <a:t>Nơi</a:t>
            </a:r>
            <a:r>
              <a:rPr lang="en-US" dirty="0"/>
              <a:t> </a:t>
            </a:r>
            <a:r>
              <a:rPr lang="en-US" dirty="0" err="1"/>
              <a:t>nộp</a:t>
            </a:r>
            <a:r>
              <a:rPr lang="en-US" dirty="0"/>
              <a:t>: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tuyến</a:t>
            </a:r>
            <a:r>
              <a:rPr lang="en-US" dirty="0"/>
              <a:t> (</a:t>
            </a:r>
            <a:r>
              <a:rPr lang="en-US" b="1" dirty="0">
                <a:solidFill>
                  <a:srgbClr val="00B050"/>
                </a:solidFill>
              </a:rPr>
              <a:t>Research DBMSs</a:t>
            </a:r>
            <a:r>
              <a:rPr lang="en-US" dirty="0"/>
              <a:t>)</a:t>
            </a:r>
          </a:p>
          <a:p>
            <a:pPr>
              <a:lnSpc>
                <a:spcPct val="150000"/>
              </a:lnSpc>
            </a:pPr>
            <a:r>
              <a:rPr lang="en-US" dirty="0"/>
              <a:t>File </a:t>
            </a:r>
            <a:r>
              <a:rPr lang="en-US" dirty="0" err="1"/>
              <a:t>nộp</a:t>
            </a:r>
            <a:r>
              <a:rPr lang="en-US" dirty="0"/>
              <a:t>: file Word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4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,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b="1" dirty="0" err="1"/>
              <a:t>Câu</a:t>
            </a:r>
            <a:r>
              <a:rPr lang="en-US" b="1" dirty="0"/>
              <a:t> 2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Video, </a:t>
            </a:r>
            <a:r>
              <a:rPr lang="en-US" dirty="0" err="1"/>
              <a:t>nhóm</a:t>
            </a:r>
            <a:r>
              <a:rPr lang="en-US" dirty="0"/>
              <a:t> Upload Video </a:t>
            </a:r>
            <a:r>
              <a:rPr lang="en-US" dirty="0" err="1"/>
              <a:t>lên</a:t>
            </a:r>
            <a:r>
              <a:rPr lang="en-US" dirty="0"/>
              <a:t> </a:t>
            </a:r>
            <a:r>
              <a:rPr lang="en-US" dirty="0" err="1"/>
              <a:t>Youtube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dán</a:t>
            </a:r>
            <a:r>
              <a:rPr lang="en-US" dirty="0"/>
              <a:t> </a:t>
            </a:r>
            <a:r>
              <a:rPr lang="en-US" dirty="0" err="1"/>
              <a:t>đường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2.</a:t>
            </a:r>
            <a:endParaRPr lang="vi-VN" dirty="0"/>
          </a:p>
          <a:p>
            <a:pPr lvl="1">
              <a:lnSpc>
                <a:spcPct val="150000"/>
              </a:lnSpc>
            </a:pPr>
            <a:r>
              <a:rPr lang="vi-VN" sz="2800" dirty="0"/>
              <a:t>Cách đặt tên file: </a:t>
            </a:r>
            <a:r>
              <a:rPr lang="en-US" sz="2800" b="1" dirty="0" err="1">
                <a:solidFill>
                  <a:srgbClr val="7030A0"/>
                </a:solidFill>
              </a:rPr>
              <a:t>C</a:t>
            </a:r>
            <a:r>
              <a:rPr lang="en-US" sz="2800" b="1" dirty="0" err="1" smtClean="0">
                <a:solidFill>
                  <a:srgbClr val="7030A0"/>
                </a:solidFill>
              </a:rPr>
              <a:t>lass_T</a:t>
            </a:r>
            <a:r>
              <a:rPr lang="vi-VN" sz="2800" b="1" dirty="0" smtClean="0">
                <a:solidFill>
                  <a:srgbClr val="7030A0"/>
                </a:solidFill>
              </a:rPr>
              <a:t>eam</a:t>
            </a:r>
            <a:r>
              <a:rPr lang="vi-VN" sz="2800" b="1" dirty="0">
                <a:solidFill>
                  <a:srgbClr val="7030A0"/>
                </a:solidFill>
              </a:rPr>
              <a:t>#-</a:t>
            </a:r>
            <a:r>
              <a:rPr lang="vi-VN" sz="2800" b="1" dirty="0" smtClean="0">
                <a:solidFill>
                  <a:srgbClr val="7030A0"/>
                </a:solidFill>
              </a:rPr>
              <a:t>ResearchDBMSs</a:t>
            </a:r>
            <a:r>
              <a:rPr lang="en-US" sz="2800" b="1" dirty="0" smtClean="0">
                <a:solidFill>
                  <a:srgbClr val="7030A0"/>
                </a:solidFill>
              </a:rPr>
              <a:t>_</a:t>
            </a:r>
            <a:r>
              <a:rPr lang="en-US" sz="2800" b="1" dirty="0" err="1" smtClean="0">
                <a:solidFill>
                  <a:srgbClr val="7030A0"/>
                </a:solidFill>
              </a:rPr>
              <a:t>ver</a:t>
            </a:r>
            <a:r>
              <a:rPr lang="en-US" sz="2800" b="1" dirty="0" smtClean="0">
                <a:solidFill>
                  <a:srgbClr val="7030A0"/>
                </a:solidFill>
              </a:rPr>
              <a:t>#.#</a:t>
            </a:r>
            <a:r>
              <a:rPr lang="vi-VN" sz="2800" b="1" dirty="0" smtClean="0">
                <a:solidFill>
                  <a:srgbClr val="7030A0"/>
                </a:solidFill>
              </a:rPr>
              <a:t>.</a:t>
            </a:r>
            <a:r>
              <a:rPr lang="en-US" sz="2800" b="1" dirty="0" err="1" smtClean="0">
                <a:solidFill>
                  <a:srgbClr val="7030A0"/>
                </a:solidFill>
              </a:rPr>
              <a:t>docx</a:t>
            </a:r>
            <a:endParaRPr lang="vi-VN" sz="2800" b="1" dirty="0">
              <a:solidFill>
                <a:srgbClr val="7030A0"/>
              </a:solidFill>
            </a:endParaRPr>
          </a:p>
          <a:p>
            <a:pPr lvl="1">
              <a:lnSpc>
                <a:spcPct val="150000"/>
              </a:lnSpc>
            </a:pPr>
            <a:r>
              <a:rPr lang="vi-VN" sz="2800" dirty="0"/>
              <a:t>Ví dụ: </a:t>
            </a:r>
            <a:r>
              <a:rPr lang="en-US" sz="2800" b="1" dirty="0">
                <a:solidFill>
                  <a:srgbClr val="00B050"/>
                </a:solidFill>
              </a:rPr>
              <a:t>0101_</a:t>
            </a:r>
            <a:r>
              <a:rPr lang="vi-VN" sz="2800" b="1" dirty="0" smtClean="0">
                <a:solidFill>
                  <a:srgbClr val="00B050"/>
                </a:solidFill>
              </a:rPr>
              <a:t>Team1-ResearchDBMSs</a:t>
            </a:r>
            <a:r>
              <a:rPr lang="en-US" sz="2800" b="1" dirty="0" smtClean="0">
                <a:solidFill>
                  <a:srgbClr val="00B050"/>
                </a:solidFill>
              </a:rPr>
              <a:t>_ver0.1</a:t>
            </a:r>
            <a:r>
              <a:rPr lang="vi-VN" sz="2800" b="1" dirty="0" smtClean="0">
                <a:solidFill>
                  <a:srgbClr val="00B050"/>
                </a:solidFill>
              </a:rPr>
              <a:t>.</a:t>
            </a:r>
            <a:r>
              <a:rPr lang="en-US" sz="2800" b="1" dirty="0" err="1" smtClean="0">
                <a:solidFill>
                  <a:srgbClr val="00B050"/>
                </a:solidFill>
              </a:rPr>
              <a:t>docx</a:t>
            </a:r>
            <a:endParaRPr lang="vi-VN" sz="2800" b="1" dirty="0">
              <a:solidFill>
                <a:srgbClr val="00B050"/>
              </a:solidFill>
            </a:endParaRPr>
          </a:p>
          <a:p>
            <a:pPr lvl="2"/>
            <a:endParaRPr lang="vi-VN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95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heme/theme1.xml><?xml version="1.0" encoding="utf-8"?>
<a:theme xmlns:a="http://schemas.openxmlformats.org/drawingml/2006/main" name="包图主题2">
  <a:themeElements>
    <a:clrScheme name="自定义 1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F213B"/>
      </a:accent1>
      <a:accent2>
        <a:srgbClr val="595959"/>
      </a:accent2>
      <a:accent3>
        <a:srgbClr val="DF213B"/>
      </a:accent3>
      <a:accent4>
        <a:srgbClr val="595959"/>
      </a:accent4>
      <a:accent5>
        <a:srgbClr val="DF213B"/>
      </a:accent5>
      <a:accent6>
        <a:srgbClr val="595959"/>
      </a:accent6>
      <a:hlink>
        <a:srgbClr val="DF213B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FFEA69D462A8489DC53120FA1A5AC4" ma:contentTypeVersion="10" ma:contentTypeDescription="Create a new document." ma:contentTypeScope="" ma:versionID="65153b35747b693194d89cdcdb3aa034">
  <xsd:schema xmlns:xsd="http://www.w3.org/2001/XMLSchema" xmlns:xs="http://www.w3.org/2001/XMLSchema" xmlns:p="http://schemas.microsoft.com/office/2006/metadata/properties" xmlns:ns2="880cd698-c4b2-49e1-962a-9df8954da891" xmlns:ns3="5b1d5ade-89ff-4f2a-a121-12e764170acd" targetNamespace="http://schemas.microsoft.com/office/2006/metadata/properties" ma:root="true" ma:fieldsID="6c9e15969a1c30fb368d38c88c6feda5" ns2:_="" ns3:_="">
    <xsd:import namespace="880cd698-c4b2-49e1-962a-9df8954da891"/>
    <xsd:import namespace="5b1d5ade-89ff-4f2a-a121-12e764170a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0cd698-c4b2-49e1-962a-9df8954da89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1d5ade-89ff-4f2a-a121-12e764170acd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9F93DB-8BAE-4DA9-A642-50120CB0C3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80cd698-c4b2-49e1-962a-9df8954da891"/>
    <ds:schemaRef ds:uri="5b1d5ade-89ff-4f2a-a121-12e764170a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3E23DE-AB27-4D82-8C31-D22132BF5B5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5F46CE2-98CE-4FAB-8B65-B5DB3D0088A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2953</TotalTime>
  <Words>313</Words>
  <Application>Microsoft Office PowerPoint</Application>
  <PresentationFormat>Widescreen</PresentationFormat>
  <Paragraphs>36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微软雅黑</vt:lpstr>
      <vt:lpstr>Arial</vt:lpstr>
      <vt:lpstr>Calibri</vt:lpstr>
      <vt:lpstr>Cambria</vt:lpstr>
      <vt:lpstr>等线</vt:lpstr>
      <vt:lpstr>Tahoma</vt:lpstr>
      <vt:lpstr>包图主题2</vt:lpstr>
      <vt:lpstr>PowerPoint Presentation</vt:lpstr>
      <vt:lpstr>Danh sách DBMS</vt:lpstr>
      <vt:lpstr>Nội dung trình bày</vt:lpstr>
      <vt:lpstr>Thời gian nộp bài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逆流的小鱼</dc:creator>
  <cp:lastModifiedBy>Admin</cp:lastModifiedBy>
  <cp:revision>190</cp:revision>
  <dcterms:created xsi:type="dcterms:W3CDTF">2017-09-22T08:16:39Z</dcterms:created>
  <dcterms:modified xsi:type="dcterms:W3CDTF">2022-09-04T19:17:08Z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0x010100B3FFEA69D462A8489DC53120FA1A5AC4</vt:lpwstr>
  </property>
</Properties>
</file>

<file path=docProps/thumbnail.jpeg>
</file>